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2"/>
  </p:notesMasterIdLst>
  <p:handoutMasterIdLst>
    <p:handoutMasterId r:id="rId43"/>
  </p:handoutMasterIdLst>
  <p:sldIdLst>
    <p:sldId id="929" r:id="rId2"/>
    <p:sldId id="1471" r:id="rId3"/>
    <p:sldId id="1514" r:id="rId4"/>
    <p:sldId id="1548" r:id="rId5"/>
    <p:sldId id="1542" r:id="rId6"/>
    <p:sldId id="1543" r:id="rId7"/>
    <p:sldId id="1549" r:id="rId8"/>
    <p:sldId id="1544" r:id="rId9"/>
    <p:sldId id="1520" r:id="rId10"/>
    <p:sldId id="1551" r:id="rId11"/>
    <p:sldId id="1552" r:id="rId12"/>
    <p:sldId id="1557" r:id="rId13"/>
    <p:sldId id="1550" r:id="rId14"/>
    <p:sldId id="1554" r:id="rId15"/>
    <p:sldId id="1553" r:id="rId16"/>
    <p:sldId id="1555" r:id="rId17"/>
    <p:sldId id="1556" r:id="rId18"/>
    <p:sldId id="1558" r:id="rId19"/>
    <p:sldId id="1559" r:id="rId20"/>
    <p:sldId id="1561" r:id="rId21"/>
    <p:sldId id="1562" r:id="rId22"/>
    <p:sldId id="1563" r:id="rId23"/>
    <p:sldId id="1560" r:id="rId24"/>
    <p:sldId id="1578" r:id="rId25"/>
    <p:sldId id="1565" r:id="rId26"/>
    <p:sldId id="1564" r:id="rId27"/>
    <p:sldId id="1566" r:id="rId28"/>
    <p:sldId id="1570" r:id="rId29"/>
    <p:sldId id="1567" r:id="rId30"/>
    <p:sldId id="1569" r:id="rId31"/>
    <p:sldId id="1571" r:id="rId32"/>
    <p:sldId id="1572" r:id="rId33"/>
    <p:sldId id="1579" r:id="rId34"/>
    <p:sldId id="1573" r:id="rId35"/>
    <p:sldId id="1574" r:id="rId36"/>
    <p:sldId id="1575" r:id="rId37"/>
    <p:sldId id="1576" r:id="rId38"/>
    <p:sldId id="1580" r:id="rId39"/>
    <p:sldId id="1541" r:id="rId40"/>
    <p:sldId id="1202" r:id="rId41"/>
  </p:sldIdLst>
  <p:sldSz cx="12192000" cy="6858000"/>
  <p:notesSz cx="7104063" cy="10234613"/>
  <p:defaultTextStyle>
    <a:defPPr>
      <a:defRPr lang="zh-CN"/>
    </a:defPPr>
    <a:lvl1pPr algn="l" rtl="0" eaLnBrk="0" fontAlgn="base" hangingPunct="0">
      <a:spcBef>
        <a:spcPct val="0"/>
      </a:spcBef>
      <a:spcAft>
        <a:spcPct val="0"/>
      </a:spcAft>
      <a:defRPr b="1"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b="1"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b="1"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b="1"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3" userDrawn="1">
          <p15:clr>
            <a:srgbClr val="A4A3A4"/>
          </p15:clr>
        </p15:guide>
        <p15:guide id="2" pos="3371" userDrawn="1">
          <p15:clr>
            <a:srgbClr val="A4A3A4"/>
          </p15:clr>
        </p15:guide>
        <p15:guide id="3" orient="horz" pos="3222" userDrawn="1">
          <p15:clr>
            <a:srgbClr val="A4A3A4"/>
          </p15:clr>
        </p15:guide>
        <p15:guide id="4"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4" clrIdx="0">
    <p:extLst>
      <p:ext uri="{19B8F6BF-5375-455C-9EA6-DF929625EA0E}">
        <p15:presenceInfo xmlns:p15="http://schemas.microsoft.com/office/powerpoint/2012/main" userId="8199b4c366a9089b" providerId="Windows Live"/>
      </p:ext>
    </p:extLst>
  </p:cmAuthor>
  <p:cmAuthor id="2" name="张 佳豪" initials="张" lastIdx="1" clrIdx="1">
    <p:extLst>
      <p:ext uri="{19B8F6BF-5375-455C-9EA6-DF929625EA0E}">
        <p15:presenceInfo xmlns:p15="http://schemas.microsoft.com/office/powerpoint/2012/main" userId="d6509ca612540fab" providerId="Windows Live"/>
      </p:ext>
    </p:extLst>
  </p:cmAuthor>
  <p:cmAuthor id="3" name="世鹏 陈" initials="世陈" lastIdx="1" clrIdx="2">
    <p:extLst>
      <p:ext uri="{19B8F6BF-5375-455C-9EA6-DF929625EA0E}">
        <p15:presenceInfo xmlns:p15="http://schemas.microsoft.com/office/powerpoint/2012/main" userId="cbc77b4f3df3f7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0000"/>
    <a:srgbClr val="FFFFCC"/>
    <a:srgbClr val="33CCCC"/>
    <a:srgbClr val="FFFFFF"/>
    <a:srgbClr val="D6EBD6"/>
    <a:srgbClr val="EBF5EB"/>
    <a:srgbClr val="CCFFCC"/>
    <a:srgbClr val="05295D"/>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4881" autoAdjust="0"/>
  </p:normalViewPr>
  <p:slideViewPr>
    <p:cSldViewPr>
      <p:cViewPr varScale="1">
        <p:scale>
          <a:sx n="98" d="100"/>
          <a:sy n="98" d="100"/>
        </p:scale>
        <p:origin x="230" y="58"/>
      </p:cViewPr>
      <p:guideLst>
        <p:guide orient="horz" pos="2160"/>
        <p:guide pos="384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1704"/>
    </p:cViewPr>
  </p:sorterViewPr>
  <p:notesViewPr>
    <p:cSldViewPr>
      <p:cViewPr>
        <p:scale>
          <a:sx n="125" d="100"/>
          <a:sy n="125" d="100"/>
        </p:scale>
        <p:origin x="1882" y="86"/>
      </p:cViewPr>
      <p:guideLst>
        <p:guide orient="horz" pos="2303"/>
        <p:guide pos="3371"/>
        <p:guide orient="horz" pos="3222"/>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4081C-E246-46A7-9931-F50800E31F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06ABF098-8B8A-468D-9914-A4472647B438}">
      <dgm:prSet phldrT="[文本]" custT="1"/>
      <dgm:spPr>
        <a:solidFill>
          <a:srgbClr val="EBF5EB"/>
        </a:solidFill>
      </dgm:spPr>
      <dgm:t>
        <a:bodyPr/>
        <a:lstStyle/>
        <a:p>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gm:t>
    </dgm:pt>
    <dgm:pt modelId="{8FF11CB3-3A88-47EF-89B3-E170CD422C24}" type="parTrans" cxnId="{93FB72E1-3944-45CE-A916-1789ADB985F8}">
      <dgm:prSet/>
      <dgm:spPr/>
      <dgm:t>
        <a:bodyPr/>
        <a:lstStyle/>
        <a:p>
          <a:endParaRPr lang="zh-CN" altLang="en-US"/>
        </a:p>
      </dgm:t>
    </dgm:pt>
    <dgm:pt modelId="{B2FA3D96-27FC-42CC-B362-3FC5F6578523}" type="sibTrans" cxnId="{93FB72E1-3944-45CE-A916-1789ADB985F8}">
      <dgm:prSet/>
      <dgm:spPr/>
      <dgm:t>
        <a:bodyPr/>
        <a:lstStyle/>
        <a:p>
          <a:endParaRPr lang="zh-CN" altLang="en-US"/>
        </a:p>
      </dgm:t>
    </dgm:pt>
    <dgm:pt modelId="{32AC8D65-2C9A-480D-BF5C-9AF2C1A4A986}">
      <dgm:prSet custT="1"/>
      <dgm:spPr>
        <a:solidFill>
          <a:srgbClr val="EBF5EB"/>
        </a:solidFill>
      </dgm:spPr>
      <dgm: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gm:t>
    </dgm:pt>
    <dgm:pt modelId="{50BE63DE-D43D-4A39-80E5-BB2A69AE03D1}" type="parTrans" cxnId="{3104FF93-BF64-46A8-A5ED-DA968253B54E}">
      <dgm:prSet/>
      <dgm:spPr/>
      <dgm:t>
        <a:bodyPr/>
        <a:lstStyle/>
        <a:p>
          <a:endParaRPr lang="zh-CN" altLang="en-US"/>
        </a:p>
      </dgm:t>
    </dgm:pt>
    <dgm:pt modelId="{327A05A8-10DF-4CFB-8266-6BA99F7C2116}" type="sibTrans" cxnId="{3104FF93-BF64-46A8-A5ED-DA968253B54E}">
      <dgm:prSet/>
      <dgm:spPr/>
      <dgm:t>
        <a:bodyPr/>
        <a:lstStyle/>
        <a:p>
          <a:endParaRPr lang="zh-CN" altLang="en-US"/>
        </a:p>
      </dgm:t>
    </dgm:pt>
    <dgm:pt modelId="{6FBC6505-011C-4ADD-A3FE-2BCAFEC26721}">
      <dgm:prSet phldrT="[文本]" custT="1"/>
      <dgm:spPr>
        <a:solidFill>
          <a:srgbClr val="EBF5EB"/>
        </a:solidFill>
        <a:effectLst/>
      </dgm:spPr>
      <dgm: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基于</a:t>
          </a:r>
          <a:r>
            <a:rPr lang="en-US" altLang="zh-CN" sz="2400" kern="1200" baseline="0" dirty="0">
              <a:solidFill>
                <a:srgbClr val="00447A"/>
              </a:solidFill>
              <a:latin typeface="Times  New Roman"/>
              <a:ea typeface="黑体" panose="02010609060101010101" pitchFamily="49" charset="-122"/>
              <a:cs typeface="+mn-cs"/>
            </a:rPr>
            <a:t>ANFIS</a:t>
          </a:r>
          <a:r>
            <a:rPr lang="zh-CN" altLang="en-US" sz="2400" kern="1200" baseline="0" dirty="0">
              <a:solidFill>
                <a:srgbClr val="00447A"/>
              </a:solidFill>
              <a:latin typeface="Times  New Roman"/>
              <a:ea typeface="黑体" panose="02010609060101010101" pitchFamily="49" charset="-122"/>
              <a:cs typeface="+mn-cs"/>
            </a:rPr>
            <a:t>的操作参数优化</a:t>
          </a:r>
        </a:p>
      </dgm:t>
    </dgm:pt>
    <dgm:pt modelId="{C5E9FE38-D1C9-466D-8B9D-5C98F856B645}" type="parTrans" cxnId="{051ACF39-12DC-4AF1-B2F8-9191D21FFD1E}">
      <dgm:prSet/>
      <dgm:spPr/>
      <dgm:t>
        <a:bodyPr/>
        <a:lstStyle/>
        <a:p>
          <a:endParaRPr lang="zh-CN" altLang="en-US"/>
        </a:p>
      </dgm:t>
    </dgm:pt>
    <dgm:pt modelId="{B8166473-8DAB-4923-8F0B-E5D6B16F04FA}" type="sibTrans" cxnId="{051ACF39-12DC-4AF1-B2F8-9191D21FFD1E}">
      <dgm:prSet/>
      <dgm:spPr/>
      <dgm:t>
        <a:bodyPr/>
        <a:lstStyle/>
        <a:p>
          <a:endParaRPr lang="zh-CN" altLang="en-US"/>
        </a:p>
      </dgm:t>
    </dgm:pt>
    <dgm:pt modelId="{B6CA2BA6-A4D3-4848-A8C9-2487E489A4D9}">
      <dgm:prSet custT="1"/>
      <dgm:spPr>
        <a:solidFill>
          <a:srgbClr val="EBF5EB"/>
        </a:solidFill>
      </dgm:spPr>
      <dgm: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gm:t>
    </dgm:pt>
    <dgm:pt modelId="{E1005089-2374-460C-B220-4DC5BDD4B77E}" type="parTrans" cxnId="{C0FD3121-6F26-4B3A-AAD1-BDF021D0B0C0}">
      <dgm:prSet/>
      <dgm:spPr/>
      <dgm:t>
        <a:bodyPr/>
        <a:lstStyle/>
        <a:p>
          <a:endParaRPr lang="zh-CN" altLang="en-US"/>
        </a:p>
      </dgm:t>
    </dgm:pt>
    <dgm:pt modelId="{9BAB0E96-5ADA-4A95-B622-B7CACAC721E8}" type="sibTrans" cxnId="{C0FD3121-6F26-4B3A-AAD1-BDF021D0B0C0}">
      <dgm:prSet/>
      <dgm:spPr/>
      <dgm:t>
        <a:bodyPr/>
        <a:lstStyle/>
        <a:p>
          <a:endParaRPr lang="zh-CN" altLang="en-US"/>
        </a:p>
      </dgm:t>
    </dgm:pt>
    <dgm:pt modelId="{C01186F7-2811-465F-8F79-A4B2B7F248B1}">
      <dgm:prSet phldrT="[文本]" custT="1"/>
      <dgm:spPr>
        <a:solidFill>
          <a:srgbClr val="EBF5EB"/>
        </a:solidFill>
      </dgm:spPr>
      <dgm:t>
        <a:bodyPr/>
        <a:lstStyle/>
        <a:p>
          <a:r>
            <a:rPr lang="zh-CN" altLang="en-US" sz="2400" kern="1200" dirty="0">
              <a:solidFill>
                <a:srgbClr val="00447A"/>
              </a:solidFill>
              <a:latin typeface="黑体" panose="02010609060101010101" pitchFamily="49" charset="-122"/>
              <a:ea typeface="黑体" panose="02010609060101010101" pitchFamily="49" charset="-122"/>
              <a:cs typeface="+mn-cs"/>
            </a:rPr>
            <a:t>煤岩强度感知模型</a:t>
          </a:r>
        </a:p>
      </dgm:t>
    </dgm:pt>
    <dgm:pt modelId="{043528B6-1B1F-4E3A-A2F5-DCF5130269EC}" type="sibTrans" cxnId="{0DF1C66A-4934-4F88-A6EA-F7A960AA6EE1}">
      <dgm:prSet/>
      <dgm:spPr/>
      <dgm:t>
        <a:bodyPr/>
        <a:lstStyle/>
        <a:p>
          <a:endParaRPr lang="zh-CN" altLang="en-US"/>
        </a:p>
      </dgm:t>
    </dgm:pt>
    <dgm:pt modelId="{C5CD6EB4-0FF0-48D2-8521-5834E5D9EA4E}" type="parTrans" cxnId="{0DF1C66A-4934-4F88-A6EA-F7A960AA6EE1}">
      <dgm:prSet/>
      <dgm:spPr/>
      <dgm:t>
        <a:bodyPr/>
        <a:lstStyle/>
        <a:p>
          <a:endParaRPr lang="zh-CN" altLang="en-US"/>
        </a:p>
      </dgm:t>
    </dgm:pt>
    <dgm:pt modelId="{7F6F2014-19FB-4F13-944C-FF68F9532CEF}" type="pres">
      <dgm:prSet presAssocID="{F664081C-E246-46A7-9931-F50800E31F0B}" presName="Name0" presStyleCnt="0">
        <dgm:presLayoutVars>
          <dgm:chMax val="7"/>
          <dgm:chPref val="7"/>
          <dgm:dir/>
        </dgm:presLayoutVars>
      </dgm:prSet>
      <dgm:spPr/>
    </dgm:pt>
    <dgm:pt modelId="{3B478C48-39D9-4F61-91D5-6B1057D7AB58}" type="pres">
      <dgm:prSet presAssocID="{F664081C-E246-46A7-9931-F50800E31F0B}" presName="Name1" presStyleCnt="0"/>
      <dgm:spPr/>
    </dgm:pt>
    <dgm:pt modelId="{F067F3A5-D04D-463D-9F17-791125A64A67}" type="pres">
      <dgm:prSet presAssocID="{F664081C-E246-46A7-9931-F50800E31F0B}" presName="cycle" presStyleCnt="0"/>
      <dgm:spPr/>
    </dgm:pt>
    <dgm:pt modelId="{C0FB693E-7928-4D07-B67C-A476ADFC091A}" type="pres">
      <dgm:prSet presAssocID="{F664081C-E246-46A7-9931-F50800E31F0B}" presName="srcNode" presStyleLbl="node1" presStyleIdx="0" presStyleCnt="5"/>
      <dgm:spPr/>
    </dgm:pt>
    <dgm:pt modelId="{ECD611CF-2ABB-4AC2-B7B0-19CB0476D063}" type="pres">
      <dgm:prSet presAssocID="{F664081C-E246-46A7-9931-F50800E31F0B}" presName="conn" presStyleLbl="parChTrans1D2" presStyleIdx="0" presStyleCnt="1"/>
      <dgm:spPr/>
    </dgm:pt>
    <dgm:pt modelId="{556071BA-BF47-4DB7-804C-AAA52E3A8963}" type="pres">
      <dgm:prSet presAssocID="{F664081C-E246-46A7-9931-F50800E31F0B}" presName="extraNode" presStyleLbl="node1" presStyleIdx="0" presStyleCnt="5"/>
      <dgm:spPr/>
    </dgm:pt>
    <dgm:pt modelId="{28B66008-BBD4-4A35-9429-9ADC2D30576A}" type="pres">
      <dgm:prSet presAssocID="{F664081C-E246-46A7-9931-F50800E31F0B}" presName="dstNode" presStyleLbl="node1" presStyleIdx="0" presStyleCnt="5"/>
      <dgm:spPr/>
    </dgm:pt>
    <dgm:pt modelId="{974C8BE4-4BD5-4CD8-9622-CBBB501D9CB3}" type="pres">
      <dgm:prSet presAssocID="{06ABF098-8B8A-468D-9914-A4472647B438}" presName="text_1" presStyleLbl="node1" presStyleIdx="0" presStyleCnt="5">
        <dgm:presLayoutVars>
          <dgm:bulletEnabled val="1"/>
        </dgm:presLayoutVars>
      </dgm:prSet>
      <dgm:spPr/>
    </dgm:pt>
    <dgm:pt modelId="{D190413E-FFFE-49C2-B6E1-556E5DF3D245}" type="pres">
      <dgm:prSet presAssocID="{06ABF098-8B8A-468D-9914-A4472647B438}" presName="accent_1" presStyleCnt="0"/>
      <dgm:spPr/>
    </dgm:pt>
    <dgm:pt modelId="{8D724422-9DCA-474B-88B4-287625C434E6}" type="pres">
      <dgm:prSet presAssocID="{06ABF098-8B8A-468D-9914-A4472647B438}" presName="accentRepeatNode" presStyleLbl="solidFgAcc1" presStyleIdx="0"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727113A4-67B2-4C6B-B601-0E29191A1668}" type="pres">
      <dgm:prSet presAssocID="{C01186F7-2811-465F-8F79-A4B2B7F248B1}" presName="text_2" presStyleLbl="node1" presStyleIdx="1" presStyleCnt="5">
        <dgm:presLayoutVars>
          <dgm:bulletEnabled val="1"/>
        </dgm:presLayoutVars>
      </dgm:prSet>
      <dgm:spPr/>
    </dgm:pt>
    <dgm:pt modelId="{B746A2A2-30EF-47B0-B863-6289B0605763}" type="pres">
      <dgm:prSet presAssocID="{C01186F7-2811-465F-8F79-A4B2B7F248B1}" presName="accent_2" presStyleCnt="0"/>
      <dgm:spPr/>
    </dgm:pt>
    <dgm:pt modelId="{89923003-F4D7-4A40-BED9-06F5E452C1E8}" type="pres">
      <dgm:prSet presAssocID="{C01186F7-2811-465F-8F79-A4B2B7F248B1}" presName="accentRepeatNode" presStyleLbl="solidFgAcc1" presStyleIdx="1" presStyleCnt="5"/>
      <dgm:spPr>
        <a:xfrm>
          <a:off x="412528" y="910558"/>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 modelId="{D1D894BE-E8A9-42BC-8E51-6A89355A6CB1}" type="pres">
      <dgm:prSet presAssocID="{6FBC6505-011C-4ADD-A3FE-2BCAFEC26721}" presName="text_3" presStyleLbl="node1" presStyleIdx="2" presStyleCnt="5">
        <dgm:presLayoutVars>
          <dgm:bulletEnabled val="1"/>
        </dgm:presLayoutVars>
      </dgm:prSet>
      <dgm:spPr/>
    </dgm:pt>
    <dgm:pt modelId="{8D6CCA65-04BC-402B-8F31-A624D8290D4F}" type="pres">
      <dgm:prSet presAssocID="{6FBC6505-011C-4ADD-A3FE-2BCAFEC26721}" presName="accent_3" presStyleCnt="0"/>
      <dgm:spPr/>
    </dgm:pt>
    <dgm:pt modelId="{D78F64CE-65DE-428C-AAB9-1BFD322AB94C}" type="pres">
      <dgm:prSet presAssocID="{6FBC6505-011C-4ADD-A3FE-2BCAFEC26721}" presName="accentRepeatNode" presStyleLbl="solidFgAcc1" presStyleIdx="2" presStyleCnt="5"/>
      <dgm:spPr>
        <a:xfrm>
          <a:off x="409420" y="2017526"/>
          <a:ext cx="747174" cy="747174"/>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 modelId="{7FCF579C-93E4-4471-ABBF-0FD02F23231A}" type="pres">
      <dgm:prSet presAssocID="{32AC8D65-2C9A-480D-BF5C-9AF2C1A4A986}" presName="text_4" presStyleLbl="node1" presStyleIdx="3" presStyleCnt="5">
        <dgm:presLayoutVars>
          <dgm:bulletEnabled val="1"/>
        </dgm:presLayoutVars>
      </dgm:prSet>
      <dgm:spPr/>
    </dgm:pt>
    <dgm:pt modelId="{0E9D0D9E-2D25-4CBA-8BB6-0ECD19B58920}" type="pres">
      <dgm:prSet presAssocID="{32AC8D65-2C9A-480D-BF5C-9AF2C1A4A986}" presName="accent_4" presStyleCnt="0"/>
      <dgm:spPr/>
    </dgm:pt>
    <dgm:pt modelId="{E0D63261-58F4-45C4-A1C8-6FE7B9C62E37}" type="pres">
      <dgm:prSet presAssocID="{32AC8D65-2C9A-480D-BF5C-9AF2C1A4A986}" presName="accentRepeatNode" presStyleLbl="solidFgAcc1" presStyleIdx="3"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7331F24-93CF-43ED-93AF-EFB6978DFCF9}" type="pres">
      <dgm:prSet presAssocID="{B6CA2BA6-A4D3-4848-A8C9-2487E489A4D9}" presName="text_5" presStyleLbl="node1" presStyleIdx="4" presStyleCnt="5">
        <dgm:presLayoutVars>
          <dgm:bulletEnabled val="1"/>
        </dgm:presLayoutVars>
      </dgm:prSet>
      <dgm:spPr/>
    </dgm:pt>
    <dgm:pt modelId="{42C512E9-6255-4F63-BC37-483C7EA03285}" type="pres">
      <dgm:prSet presAssocID="{B6CA2BA6-A4D3-4848-A8C9-2487E489A4D9}" presName="accent_5" presStyleCnt="0"/>
      <dgm:spPr/>
    </dgm:pt>
    <dgm:pt modelId="{9E19819C-9ED1-4507-95B2-58CFCB47C15E}" type="pres">
      <dgm:prSet presAssocID="{B6CA2BA6-A4D3-4848-A8C9-2487E489A4D9}" presName="accentRepeatNode" presStyleLbl="solidFgAcc1" presStyleIdx="4" presStyleCnt="5"/>
      <dgm:spPr>
        <a:xfrm>
          <a:off x="64391" y="3096131"/>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Lst>
  <dgm:cxnLst>
    <dgm:cxn modelId="{D2EB5C12-EBA3-47E0-8EEC-295853206497}" type="presOf" srcId="{32AC8D65-2C9A-480D-BF5C-9AF2C1A4A986}" destId="{7FCF579C-93E4-4471-ABBF-0FD02F23231A}" srcOrd="0" destOrd="0" presId="urn:microsoft.com/office/officeart/2008/layout/VerticalCurvedList"/>
    <dgm:cxn modelId="{C0FD3121-6F26-4B3A-AAD1-BDF021D0B0C0}" srcId="{F664081C-E246-46A7-9931-F50800E31F0B}" destId="{B6CA2BA6-A4D3-4848-A8C9-2487E489A4D9}" srcOrd="4" destOrd="0" parTransId="{E1005089-2374-460C-B220-4DC5BDD4B77E}" sibTransId="{9BAB0E96-5ADA-4A95-B622-B7CACAC721E8}"/>
    <dgm:cxn modelId="{C2CDA022-765F-4C86-BBE5-38DBAA99D671}" type="presOf" srcId="{F664081C-E246-46A7-9931-F50800E31F0B}" destId="{7F6F2014-19FB-4F13-944C-FF68F9532CEF}" srcOrd="0" destOrd="0" presId="urn:microsoft.com/office/officeart/2008/layout/VerticalCurvedList"/>
    <dgm:cxn modelId="{2C1E602E-782C-4236-BD3D-44EFCCED91BB}" type="presOf" srcId="{06ABF098-8B8A-468D-9914-A4472647B438}" destId="{974C8BE4-4BD5-4CD8-9622-CBBB501D9CB3}" srcOrd="0" destOrd="0" presId="urn:microsoft.com/office/officeart/2008/layout/VerticalCurvedList"/>
    <dgm:cxn modelId="{F9A8F735-1BF7-4D09-BE82-69095D04E3B1}" type="presOf" srcId="{B6CA2BA6-A4D3-4848-A8C9-2487E489A4D9}" destId="{C7331F24-93CF-43ED-93AF-EFB6978DFCF9}" srcOrd="0" destOrd="0" presId="urn:microsoft.com/office/officeart/2008/layout/VerticalCurvedList"/>
    <dgm:cxn modelId="{051ACF39-12DC-4AF1-B2F8-9191D21FFD1E}" srcId="{F664081C-E246-46A7-9931-F50800E31F0B}" destId="{6FBC6505-011C-4ADD-A3FE-2BCAFEC26721}" srcOrd="2" destOrd="0" parTransId="{C5E9FE38-D1C9-466D-8B9D-5C98F856B645}" sibTransId="{B8166473-8DAB-4923-8F0B-E5D6B16F04FA}"/>
    <dgm:cxn modelId="{49F58268-01F0-4EBD-8968-E797663B33D7}" type="presOf" srcId="{C01186F7-2811-465F-8F79-A4B2B7F248B1}" destId="{727113A4-67B2-4C6B-B601-0E29191A1668}" srcOrd="0" destOrd="0" presId="urn:microsoft.com/office/officeart/2008/layout/VerticalCurvedList"/>
    <dgm:cxn modelId="{0DF1C66A-4934-4F88-A6EA-F7A960AA6EE1}" srcId="{F664081C-E246-46A7-9931-F50800E31F0B}" destId="{C01186F7-2811-465F-8F79-A4B2B7F248B1}" srcOrd="1" destOrd="0" parTransId="{C5CD6EB4-0FF0-48D2-8521-5834E5D9EA4E}" sibTransId="{043528B6-1B1F-4E3A-A2F5-DCF5130269EC}"/>
    <dgm:cxn modelId="{4ED7C84A-5805-44EC-98ED-2816F815026E}" type="presOf" srcId="{B2FA3D96-27FC-42CC-B362-3FC5F6578523}" destId="{ECD611CF-2ABB-4AC2-B7B0-19CB0476D063}" srcOrd="0" destOrd="0" presId="urn:microsoft.com/office/officeart/2008/layout/VerticalCurvedList"/>
    <dgm:cxn modelId="{3104FF93-BF64-46A8-A5ED-DA968253B54E}" srcId="{F664081C-E246-46A7-9931-F50800E31F0B}" destId="{32AC8D65-2C9A-480D-BF5C-9AF2C1A4A986}" srcOrd="3" destOrd="0" parTransId="{50BE63DE-D43D-4A39-80E5-BB2A69AE03D1}" sibTransId="{327A05A8-10DF-4CFB-8266-6BA99F7C2116}"/>
    <dgm:cxn modelId="{CE67F4A7-9DF4-4973-8E2B-5F93AA20C55F}" type="presOf" srcId="{6FBC6505-011C-4ADD-A3FE-2BCAFEC26721}" destId="{D1D894BE-E8A9-42BC-8E51-6A89355A6CB1}" srcOrd="0" destOrd="0" presId="urn:microsoft.com/office/officeart/2008/layout/VerticalCurvedList"/>
    <dgm:cxn modelId="{93FB72E1-3944-45CE-A916-1789ADB985F8}" srcId="{F664081C-E246-46A7-9931-F50800E31F0B}" destId="{06ABF098-8B8A-468D-9914-A4472647B438}" srcOrd="0" destOrd="0" parTransId="{8FF11CB3-3A88-47EF-89B3-E170CD422C24}" sibTransId="{B2FA3D96-27FC-42CC-B362-3FC5F6578523}"/>
    <dgm:cxn modelId="{26013C30-1EFA-4DB0-A933-EB2795631F85}" type="presParOf" srcId="{7F6F2014-19FB-4F13-944C-FF68F9532CEF}" destId="{3B478C48-39D9-4F61-91D5-6B1057D7AB58}" srcOrd="0" destOrd="0" presId="urn:microsoft.com/office/officeart/2008/layout/VerticalCurvedList"/>
    <dgm:cxn modelId="{3C772E7B-4862-408A-996C-AD179395C3FF}" type="presParOf" srcId="{3B478C48-39D9-4F61-91D5-6B1057D7AB58}" destId="{F067F3A5-D04D-463D-9F17-791125A64A67}" srcOrd="0" destOrd="0" presId="urn:microsoft.com/office/officeart/2008/layout/VerticalCurvedList"/>
    <dgm:cxn modelId="{5C9392B0-7118-46ED-B915-0484BEA2F1D3}" type="presParOf" srcId="{F067F3A5-D04D-463D-9F17-791125A64A67}" destId="{C0FB693E-7928-4D07-B67C-A476ADFC091A}" srcOrd="0" destOrd="0" presId="urn:microsoft.com/office/officeart/2008/layout/VerticalCurvedList"/>
    <dgm:cxn modelId="{DC75CA1D-DEAA-4CDC-97D5-C87B7509DAC5}" type="presParOf" srcId="{F067F3A5-D04D-463D-9F17-791125A64A67}" destId="{ECD611CF-2ABB-4AC2-B7B0-19CB0476D063}" srcOrd="1" destOrd="0" presId="urn:microsoft.com/office/officeart/2008/layout/VerticalCurvedList"/>
    <dgm:cxn modelId="{F6347253-1379-41B5-B088-23B6EC62DBC6}" type="presParOf" srcId="{F067F3A5-D04D-463D-9F17-791125A64A67}" destId="{556071BA-BF47-4DB7-804C-AAA52E3A8963}" srcOrd="2" destOrd="0" presId="urn:microsoft.com/office/officeart/2008/layout/VerticalCurvedList"/>
    <dgm:cxn modelId="{CA09ED27-A5AD-413B-A7CF-4050A5F1EDD6}" type="presParOf" srcId="{F067F3A5-D04D-463D-9F17-791125A64A67}" destId="{28B66008-BBD4-4A35-9429-9ADC2D30576A}" srcOrd="3" destOrd="0" presId="urn:microsoft.com/office/officeart/2008/layout/VerticalCurvedList"/>
    <dgm:cxn modelId="{B59BD2FB-6223-47E9-9132-D08126ADE657}" type="presParOf" srcId="{3B478C48-39D9-4F61-91D5-6B1057D7AB58}" destId="{974C8BE4-4BD5-4CD8-9622-CBBB501D9CB3}" srcOrd="1" destOrd="0" presId="urn:microsoft.com/office/officeart/2008/layout/VerticalCurvedList"/>
    <dgm:cxn modelId="{46E6C269-AA25-4CC8-8A30-B3EDBAF8FF80}" type="presParOf" srcId="{3B478C48-39D9-4F61-91D5-6B1057D7AB58}" destId="{D190413E-FFFE-49C2-B6E1-556E5DF3D245}" srcOrd="2" destOrd="0" presId="urn:microsoft.com/office/officeart/2008/layout/VerticalCurvedList"/>
    <dgm:cxn modelId="{0E4F08D0-9C8B-4C82-96C6-0DE081967C65}" type="presParOf" srcId="{D190413E-FFFE-49C2-B6E1-556E5DF3D245}" destId="{8D724422-9DCA-474B-88B4-287625C434E6}" srcOrd="0" destOrd="0" presId="urn:microsoft.com/office/officeart/2008/layout/VerticalCurvedList"/>
    <dgm:cxn modelId="{06215B07-A40F-4DF6-AE30-4E72ED15531D}" type="presParOf" srcId="{3B478C48-39D9-4F61-91D5-6B1057D7AB58}" destId="{727113A4-67B2-4C6B-B601-0E29191A1668}" srcOrd="3" destOrd="0" presId="urn:microsoft.com/office/officeart/2008/layout/VerticalCurvedList"/>
    <dgm:cxn modelId="{71520B0A-A823-495C-933C-8664A97549D8}" type="presParOf" srcId="{3B478C48-39D9-4F61-91D5-6B1057D7AB58}" destId="{B746A2A2-30EF-47B0-B863-6289B0605763}" srcOrd="4" destOrd="0" presId="urn:microsoft.com/office/officeart/2008/layout/VerticalCurvedList"/>
    <dgm:cxn modelId="{C26C5FCF-D3E0-4683-8941-EE3EB069F97E}" type="presParOf" srcId="{B746A2A2-30EF-47B0-B863-6289B0605763}" destId="{89923003-F4D7-4A40-BED9-06F5E452C1E8}" srcOrd="0" destOrd="0" presId="urn:microsoft.com/office/officeart/2008/layout/VerticalCurvedList"/>
    <dgm:cxn modelId="{913F3139-AB22-488A-B6EC-7A6218830588}" type="presParOf" srcId="{3B478C48-39D9-4F61-91D5-6B1057D7AB58}" destId="{D1D894BE-E8A9-42BC-8E51-6A89355A6CB1}" srcOrd="5" destOrd="0" presId="urn:microsoft.com/office/officeart/2008/layout/VerticalCurvedList"/>
    <dgm:cxn modelId="{037265FF-F29E-4E7A-B89B-5BD7C44A2C09}" type="presParOf" srcId="{3B478C48-39D9-4F61-91D5-6B1057D7AB58}" destId="{8D6CCA65-04BC-402B-8F31-A624D8290D4F}" srcOrd="6" destOrd="0" presId="urn:microsoft.com/office/officeart/2008/layout/VerticalCurvedList"/>
    <dgm:cxn modelId="{15702BA5-DD80-4904-8490-3734A9EF4D1A}" type="presParOf" srcId="{8D6CCA65-04BC-402B-8F31-A624D8290D4F}" destId="{D78F64CE-65DE-428C-AAB9-1BFD322AB94C}" srcOrd="0" destOrd="0" presId="urn:microsoft.com/office/officeart/2008/layout/VerticalCurvedList"/>
    <dgm:cxn modelId="{ED227428-861A-4FFC-A1E1-B34899E38097}" type="presParOf" srcId="{3B478C48-39D9-4F61-91D5-6B1057D7AB58}" destId="{7FCF579C-93E4-4471-ABBF-0FD02F23231A}" srcOrd="7" destOrd="0" presId="urn:microsoft.com/office/officeart/2008/layout/VerticalCurvedList"/>
    <dgm:cxn modelId="{62C825B8-FFE1-4B7A-AE83-A1C69D1D396A}" type="presParOf" srcId="{3B478C48-39D9-4F61-91D5-6B1057D7AB58}" destId="{0E9D0D9E-2D25-4CBA-8BB6-0ECD19B58920}" srcOrd="8" destOrd="0" presId="urn:microsoft.com/office/officeart/2008/layout/VerticalCurvedList"/>
    <dgm:cxn modelId="{E60BD640-0C07-4D61-96CE-89D18162B925}" type="presParOf" srcId="{0E9D0D9E-2D25-4CBA-8BB6-0ECD19B58920}" destId="{E0D63261-58F4-45C4-A1C8-6FE7B9C62E37}" srcOrd="0" destOrd="0" presId="urn:microsoft.com/office/officeart/2008/layout/VerticalCurvedList"/>
    <dgm:cxn modelId="{C60AAF86-60AE-4CE6-9EC0-C1541224F34E}" type="presParOf" srcId="{3B478C48-39D9-4F61-91D5-6B1057D7AB58}" destId="{C7331F24-93CF-43ED-93AF-EFB6978DFCF9}" srcOrd="9" destOrd="0" presId="urn:microsoft.com/office/officeart/2008/layout/VerticalCurvedList"/>
    <dgm:cxn modelId="{AA064020-EBE9-41C7-BAD6-19CA278CAE8C}" type="presParOf" srcId="{3B478C48-39D9-4F61-91D5-6B1057D7AB58}" destId="{42C512E9-6255-4F63-BC37-483C7EA03285}" srcOrd="10" destOrd="0" presId="urn:microsoft.com/office/officeart/2008/layout/VerticalCurvedList"/>
    <dgm:cxn modelId="{F43854C2-362E-4091-93D2-BBD09C00F367}" type="presParOf" srcId="{42C512E9-6255-4F63-BC37-483C7EA03285}" destId="{9E19819C-9ED1-4507-95B2-58CFCB47C1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4081C-E246-46A7-9931-F50800E31F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06ABF098-8B8A-468D-9914-A4472647B438}">
      <dgm:prSet phldrT="[文本]" custT="1"/>
      <dgm:spPr>
        <a:solidFill>
          <a:srgbClr val="EBF5EB"/>
        </a:solidFill>
      </dgm:spPr>
      <dgm:t>
        <a:bodyPr/>
        <a:lstStyle/>
        <a:p>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gm:t>
    </dgm:pt>
    <dgm:pt modelId="{8FF11CB3-3A88-47EF-89B3-E170CD422C24}" type="parTrans" cxnId="{93FB72E1-3944-45CE-A916-1789ADB985F8}">
      <dgm:prSet/>
      <dgm:spPr/>
      <dgm:t>
        <a:bodyPr/>
        <a:lstStyle/>
        <a:p>
          <a:endParaRPr lang="zh-CN" altLang="en-US"/>
        </a:p>
      </dgm:t>
    </dgm:pt>
    <dgm:pt modelId="{B2FA3D96-27FC-42CC-B362-3FC5F6578523}" type="sibTrans" cxnId="{93FB72E1-3944-45CE-A916-1789ADB985F8}">
      <dgm:prSet/>
      <dgm:spPr/>
      <dgm:t>
        <a:bodyPr/>
        <a:lstStyle/>
        <a:p>
          <a:endParaRPr lang="zh-CN" altLang="en-US"/>
        </a:p>
      </dgm:t>
    </dgm:pt>
    <dgm:pt modelId="{B4033D50-0F86-42C8-89F2-1AA95EB5D68F}">
      <dgm:prSet phldrT="[文本]"/>
      <dgm:spPr>
        <a:solidFill>
          <a:schemeClr val="accent1">
            <a:lumMod val="60000"/>
            <a:lumOff val="40000"/>
          </a:schemeClr>
        </a:solidFill>
      </dgm:spPr>
      <dgm:t>
        <a:bodyPr/>
        <a:lstStyle/>
        <a:p>
          <a:r>
            <a:rPr lang="zh-CN" altLang="en-US" dirty="0">
              <a:solidFill>
                <a:srgbClr val="00447A"/>
              </a:solidFill>
              <a:latin typeface="黑体" panose="02010609060101010101" pitchFamily="49" charset="-122"/>
              <a:ea typeface="黑体" panose="02010609060101010101" pitchFamily="49" charset="-122"/>
              <a:cs typeface="+mn-cs"/>
            </a:rPr>
            <a:t>煤岩强度感知模型</a:t>
          </a:r>
        </a:p>
      </dgm:t>
    </dgm:pt>
    <dgm:pt modelId="{FE32D476-C984-4BFD-9A36-67CCBD3098CC}" type="parTrans" cxnId="{7C6D8A78-3847-4D10-B56C-9085920D684E}">
      <dgm:prSet/>
      <dgm:spPr/>
      <dgm:t>
        <a:bodyPr/>
        <a:lstStyle/>
        <a:p>
          <a:endParaRPr lang="zh-CN" altLang="en-US"/>
        </a:p>
      </dgm:t>
    </dgm:pt>
    <dgm:pt modelId="{DA927E24-3395-4175-A87F-472050E9F181}" type="sibTrans" cxnId="{7C6D8A78-3847-4D10-B56C-9085920D684E}">
      <dgm:prSet/>
      <dgm:spPr/>
      <dgm:t>
        <a:bodyPr/>
        <a:lstStyle/>
        <a:p>
          <a:endParaRPr lang="zh-CN" altLang="en-US"/>
        </a:p>
      </dgm:t>
    </dgm:pt>
    <dgm:pt modelId="{7D090842-D866-4B09-B107-7EBAC1AA5CBD}">
      <dgm:prSet phldrT="[文本]"/>
      <dgm:spPr>
        <a:solidFill>
          <a:srgbClr val="EBF5EB"/>
        </a:solidFill>
        <a:effectLst/>
      </dgm:spPr>
      <dgm:t>
        <a:bodyPr/>
        <a:lstStyle/>
        <a:p>
          <a:pPr>
            <a:buNone/>
          </a:pPr>
          <a:r>
            <a:rPr lang="zh-CN" altLang="en-US" baseline="0" dirty="0">
              <a:solidFill>
                <a:srgbClr val="00447A"/>
              </a:solidFill>
              <a:latin typeface="Times  New Roman"/>
              <a:ea typeface="黑体" panose="02010609060101010101" pitchFamily="49" charset="-122"/>
              <a:cs typeface="+mn-cs"/>
            </a:rPr>
            <a:t>基于</a:t>
          </a:r>
          <a:r>
            <a:rPr lang="en-US" altLang="zh-CN" baseline="0" dirty="0">
              <a:solidFill>
                <a:srgbClr val="00447A"/>
              </a:solidFill>
              <a:latin typeface="Times  New Roman"/>
              <a:ea typeface="黑体" panose="02010609060101010101" pitchFamily="49" charset="-122"/>
              <a:cs typeface="+mn-cs"/>
            </a:rPr>
            <a:t>ANFIS</a:t>
          </a:r>
          <a:r>
            <a:rPr lang="zh-CN" altLang="en-US" baseline="0" dirty="0">
              <a:solidFill>
                <a:srgbClr val="00447A"/>
              </a:solidFill>
              <a:latin typeface="Times  New Roman"/>
              <a:ea typeface="黑体" panose="02010609060101010101" pitchFamily="49" charset="-122"/>
              <a:cs typeface="+mn-cs"/>
            </a:rPr>
            <a:t>的操作参数优化</a:t>
          </a:r>
        </a:p>
      </dgm:t>
    </dgm:pt>
    <dgm:pt modelId="{BF89B6ED-07F6-4E8E-9D5B-8D031D529F40}" type="parTrans" cxnId="{2084B626-517F-459A-8B3C-66676BA7684F}">
      <dgm:prSet/>
      <dgm:spPr/>
      <dgm:t>
        <a:bodyPr/>
        <a:lstStyle/>
        <a:p>
          <a:endParaRPr lang="zh-CN" altLang="en-US"/>
        </a:p>
      </dgm:t>
    </dgm:pt>
    <dgm:pt modelId="{5621DBED-873F-4A58-8FCD-309DE511485B}" type="sibTrans" cxnId="{2084B626-517F-459A-8B3C-66676BA7684F}">
      <dgm:prSet/>
      <dgm:spPr/>
      <dgm:t>
        <a:bodyPr/>
        <a:lstStyle/>
        <a:p>
          <a:endParaRPr lang="zh-CN" altLang="en-US"/>
        </a:p>
      </dgm:t>
    </dgm:pt>
    <dgm:pt modelId="{429E4EC5-7656-417E-B1A1-FC9834BC3A78}">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煤矿作业现场应用测试</a:t>
          </a:r>
        </a:p>
      </dgm:t>
    </dgm:pt>
    <dgm:pt modelId="{5786DE96-725A-409E-93BF-031F9374EF4D}" type="parTrans" cxnId="{0D64ED44-14A4-4C86-8F0C-003F9D04BC75}">
      <dgm:prSet/>
      <dgm:spPr/>
      <dgm:t>
        <a:bodyPr/>
        <a:lstStyle/>
        <a:p>
          <a:endParaRPr lang="zh-CN" altLang="en-US"/>
        </a:p>
      </dgm:t>
    </dgm:pt>
    <dgm:pt modelId="{2B8B680B-E813-40FD-A8AC-C28014F9CB9B}" type="sibTrans" cxnId="{0D64ED44-14A4-4C86-8F0C-003F9D04BC75}">
      <dgm:prSet/>
      <dgm:spPr/>
      <dgm:t>
        <a:bodyPr/>
        <a:lstStyle/>
        <a:p>
          <a:endParaRPr lang="zh-CN" altLang="en-US"/>
        </a:p>
      </dgm:t>
    </dgm:pt>
    <dgm:pt modelId="{07FDBBBA-5C4F-49DE-847D-15FAC5C6707E}">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总结与展望</a:t>
          </a:r>
        </a:p>
      </dgm:t>
    </dgm:pt>
    <dgm:pt modelId="{B10D91D2-7663-40AC-AA49-83B760230C2A}" type="parTrans" cxnId="{3593E309-480E-4A14-A96D-E91076B8B670}">
      <dgm:prSet/>
      <dgm:spPr/>
      <dgm:t>
        <a:bodyPr/>
        <a:lstStyle/>
        <a:p>
          <a:endParaRPr lang="zh-CN" altLang="en-US"/>
        </a:p>
      </dgm:t>
    </dgm:pt>
    <dgm:pt modelId="{AB7CEA9F-1603-41C1-9E16-FC4E7D393A48}" type="sibTrans" cxnId="{3593E309-480E-4A14-A96D-E91076B8B670}">
      <dgm:prSet/>
      <dgm:spPr/>
      <dgm:t>
        <a:bodyPr/>
        <a:lstStyle/>
        <a:p>
          <a:endParaRPr lang="zh-CN" altLang="en-US"/>
        </a:p>
      </dgm:t>
    </dgm:pt>
    <dgm:pt modelId="{7F6F2014-19FB-4F13-944C-FF68F9532CEF}" type="pres">
      <dgm:prSet presAssocID="{F664081C-E246-46A7-9931-F50800E31F0B}" presName="Name0" presStyleCnt="0">
        <dgm:presLayoutVars>
          <dgm:chMax val="7"/>
          <dgm:chPref val="7"/>
          <dgm:dir/>
        </dgm:presLayoutVars>
      </dgm:prSet>
      <dgm:spPr/>
    </dgm:pt>
    <dgm:pt modelId="{3B478C48-39D9-4F61-91D5-6B1057D7AB58}" type="pres">
      <dgm:prSet presAssocID="{F664081C-E246-46A7-9931-F50800E31F0B}" presName="Name1" presStyleCnt="0"/>
      <dgm:spPr/>
    </dgm:pt>
    <dgm:pt modelId="{F067F3A5-D04D-463D-9F17-791125A64A67}" type="pres">
      <dgm:prSet presAssocID="{F664081C-E246-46A7-9931-F50800E31F0B}" presName="cycle" presStyleCnt="0"/>
      <dgm:spPr/>
    </dgm:pt>
    <dgm:pt modelId="{C0FB693E-7928-4D07-B67C-A476ADFC091A}" type="pres">
      <dgm:prSet presAssocID="{F664081C-E246-46A7-9931-F50800E31F0B}" presName="srcNode" presStyleLbl="node1" presStyleIdx="0" presStyleCnt="5"/>
      <dgm:spPr/>
    </dgm:pt>
    <dgm:pt modelId="{ECD611CF-2ABB-4AC2-B7B0-19CB0476D063}" type="pres">
      <dgm:prSet presAssocID="{F664081C-E246-46A7-9931-F50800E31F0B}" presName="conn" presStyleLbl="parChTrans1D2" presStyleIdx="0" presStyleCnt="1"/>
      <dgm:spPr/>
    </dgm:pt>
    <dgm:pt modelId="{556071BA-BF47-4DB7-804C-AAA52E3A8963}" type="pres">
      <dgm:prSet presAssocID="{F664081C-E246-46A7-9931-F50800E31F0B}" presName="extraNode" presStyleLbl="node1" presStyleIdx="0" presStyleCnt="5"/>
      <dgm:spPr/>
    </dgm:pt>
    <dgm:pt modelId="{28B66008-BBD4-4A35-9429-9ADC2D30576A}" type="pres">
      <dgm:prSet presAssocID="{F664081C-E246-46A7-9931-F50800E31F0B}" presName="dstNode" presStyleLbl="node1" presStyleIdx="0" presStyleCnt="5"/>
      <dgm:spPr/>
    </dgm:pt>
    <dgm:pt modelId="{974C8BE4-4BD5-4CD8-9622-CBBB501D9CB3}" type="pres">
      <dgm:prSet presAssocID="{06ABF098-8B8A-468D-9914-A4472647B438}" presName="text_1" presStyleLbl="node1" presStyleIdx="0" presStyleCnt="5">
        <dgm:presLayoutVars>
          <dgm:bulletEnabled val="1"/>
        </dgm:presLayoutVars>
      </dgm:prSet>
      <dgm:spPr/>
    </dgm:pt>
    <dgm:pt modelId="{D190413E-FFFE-49C2-B6E1-556E5DF3D245}" type="pres">
      <dgm:prSet presAssocID="{06ABF098-8B8A-468D-9914-A4472647B438}" presName="accent_1" presStyleCnt="0"/>
      <dgm:spPr/>
    </dgm:pt>
    <dgm:pt modelId="{8D724422-9DCA-474B-88B4-287625C434E6}" type="pres">
      <dgm:prSet presAssocID="{06ABF098-8B8A-468D-9914-A4472647B438}" presName="accentRepeatNode" presStyleLbl="solidFgAcc1" presStyleIdx="0" presStyleCnt="5"/>
      <dgm:spPr>
        <a:solidFill>
          <a:schemeClr val="bg1"/>
        </a:solidFill>
      </dgm:spPr>
    </dgm:pt>
    <dgm:pt modelId="{CD0ADF77-A13E-41AD-BC2A-7BE89EB5313A}" type="pres">
      <dgm:prSet presAssocID="{B4033D50-0F86-42C8-89F2-1AA95EB5D68F}" presName="text_2" presStyleLbl="node1" presStyleIdx="1" presStyleCnt="5">
        <dgm:presLayoutVars>
          <dgm:bulletEnabled val="1"/>
        </dgm:presLayoutVars>
      </dgm:prSet>
      <dgm:spPr/>
    </dgm:pt>
    <dgm:pt modelId="{79A2AF47-728C-4BED-9ABA-1B1F04F1616F}" type="pres">
      <dgm:prSet presAssocID="{B4033D50-0F86-42C8-89F2-1AA95EB5D68F}" presName="accent_2" presStyleCnt="0"/>
      <dgm:spPr/>
    </dgm:pt>
    <dgm:pt modelId="{07293B56-5C90-4C2E-90AF-06451F486B32}" type="pres">
      <dgm:prSet presAssocID="{B4033D50-0F86-42C8-89F2-1AA95EB5D68F}" presName="accentRepeatNode" presStyleLbl="solidFgAcc1" presStyleIdx="1" presStyleCnt="5"/>
      <dgm:spPr>
        <a:xfrm>
          <a:off x="412528" y="910558"/>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 modelId="{F898AB05-AB41-457F-9BF3-B952D233C062}" type="pres">
      <dgm:prSet presAssocID="{7D090842-D866-4B09-B107-7EBAC1AA5CBD}" presName="text_3" presStyleLbl="node1" presStyleIdx="2" presStyleCnt="5">
        <dgm:presLayoutVars>
          <dgm:bulletEnabled val="1"/>
        </dgm:presLayoutVars>
      </dgm:prSet>
      <dgm:spPr/>
    </dgm:pt>
    <dgm:pt modelId="{DA0B57D8-594E-43DF-914B-54678104CDB9}" type="pres">
      <dgm:prSet presAssocID="{7D090842-D866-4B09-B107-7EBAC1AA5CBD}" presName="accent_3" presStyleCnt="0"/>
      <dgm:spPr/>
    </dgm:pt>
    <dgm:pt modelId="{932B8A8B-E60F-4C97-AFC7-E1EA2D1892DB}" type="pres">
      <dgm:prSet presAssocID="{7D090842-D866-4B09-B107-7EBAC1AA5CBD}" presName="accentRepeatNode" presStyleLbl="solidFgAcc1" presStyleIdx="2" presStyleCnt="5"/>
      <dgm:spPr/>
    </dgm:pt>
    <dgm:pt modelId="{9C7F08EE-9FF6-42CE-9920-3912EABAD6D4}" type="pres">
      <dgm:prSet presAssocID="{429E4EC5-7656-417E-B1A1-FC9834BC3A78}" presName="text_4" presStyleLbl="node1" presStyleIdx="3" presStyleCnt="5">
        <dgm:presLayoutVars>
          <dgm:bulletEnabled val="1"/>
        </dgm:presLayoutVars>
      </dgm:prSet>
      <dgm:spPr/>
    </dgm:pt>
    <dgm:pt modelId="{076C5EFA-D0DF-416B-B148-F3FDA33ED88D}" type="pres">
      <dgm:prSet presAssocID="{429E4EC5-7656-417E-B1A1-FC9834BC3A78}" presName="accent_4" presStyleCnt="0"/>
      <dgm:spPr/>
    </dgm:pt>
    <dgm:pt modelId="{534F5C69-7E47-4A54-B327-CE9308C71788}" type="pres">
      <dgm:prSet presAssocID="{429E4EC5-7656-417E-B1A1-FC9834BC3A78}" presName="accentRepeatNode" presStyleLbl="solidFgAcc1" presStyleIdx="3" presStyleCnt="5"/>
      <dgm:spPr/>
    </dgm:pt>
    <dgm:pt modelId="{88E3C212-2249-4CFD-8E55-5D1BE99F9E7C}" type="pres">
      <dgm:prSet presAssocID="{07FDBBBA-5C4F-49DE-847D-15FAC5C6707E}" presName="text_5" presStyleLbl="node1" presStyleIdx="4" presStyleCnt="5">
        <dgm:presLayoutVars>
          <dgm:bulletEnabled val="1"/>
        </dgm:presLayoutVars>
      </dgm:prSet>
      <dgm:spPr/>
    </dgm:pt>
    <dgm:pt modelId="{435A2506-ACC1-47D3-8142-2E799AD8B69B}" type="pres">
      <dgm:prSet presAssocID="{07FDBBBA-5C4F-49DE-847D-15FAC5C6707E}" presName="accent_5" presStyleCnt="0"/>
      <dgm:spPr/>
    </dgm:pt>
    <dgm:pt modelId="{FB2E3FDA-25CA-4F24-84DA-D6012D5B54BB}" type="pres">
      <dgm:prSet presAssocID="{07FDBBBA-5C4F-49DE-847D-15FAC5C6707E}" presName="accentRepeatNode" presStyleLbl="solidFgAcc1" presStyleIdx="4" presStyleCnt="5"/>
      <dgm:spPr/>
    </dgm:pt>
  </dgm:ptLst>
  <dgm:cxnLst>
    <dgm:cxn modelId="{3593E309-480E-4A14-A96D-E91076B8B670}" srcId="{F664081C-E246-46A7-9931-F50800E31F0B}" destId="{07FDBBBA-5C4F-49DE-847D-15FAC5C6707E}" srcOrd="4" destOrd="0" parTransId="{B10D91D2-7663-40AC-AA49-83B760230C2A}" sibTransId="{AB7CEA9F-1603-41C1-9E16-FC4E7D393A48}"/>
    <dgm:cxn modelId="{C2CDA022-765F-4C86-BBE5-38DBAA99D671}" type="presOf" srcId="{F664081C-E246-46A7-9931-F50800E31F0B}" destId="{7F6F2014-19FB-4F13-944C-FF68F9532CEF}" srcOrd="0" destOrd="0" presId="urn:microsoft.com/office/officeart/2008/layout/VerticalCurvedList"/>
    <dgm:cxn modelId="{2084B626-517F-459A-8B3C-66676BA7684F}" srcId="{F664081C-E246-46A7-9931-F50800E31F0B}" destId="{7D090842-D866-4B09-B107-7EBAC1AA5CBD}" srcOrd="2" destOrd="0" parTransId="{BF89B6ED-07F6-4E8E-9D5B-8D031D529F40}" sibTransId="{5621DBED-873F-4A58-8FCD-309DE511485B}"/>
    <dgm:cxn modelId="{2C1E602E-782C-4236-BD3D-44EFCCED91BB}" type="presOf" srcId="{06ABF098-8B8A-468D-9914-A4472647B438}" destId="{974C8BE4-4BD5-4CD8-9622-CBBB501D9CB3}" srcOrd="0" destOrd="0" presId="urn:microsoft.com/office/officeart/2008/layout/VerticalCurvedList"/>
    <dgm:cxn modelId="{E5D55036-5DC5-4981-B27A-A0F406EDFF59}" type="presOf" srcId="{429E4EC5-7656-417E-B1A1-FC9834BC3A78}" destId="{9C7F08EE-9FF6-42CE-9920-3912EABAD6D4}" srcOrd="0" destOrd="0" presId="urn:microsoft.com/office/officeart/2008/layout/VerticalCurvedList"/>
    <dgm:cxn modelId="{97723238-6BEB-4734-925E-F3582A1718AD}" type="presOf" srcId="{B4033D50-0F86-42C8-89F2-1AA95EB5D68F}" destId="{CD0ADF77-A13E-41AD-BC2A-7BE89EB5313A}" srcOrd="0" destOrd="0" presId="urn:microsoft.com/office/officeart/2008/layout/VerticalCurvedList"/>
    <dgm:cxn modelId="{0D64ED44-14A4-4C86-8F0C-003F9D04BC75}" srcId="{F664081C-E246-46A7-9931-F50800E31F0B}" destId="{429E4EC5-7656-417E-B1A1-FC9834BC3A78}" srcOrd="3" destOrd="0" parTransId="{5786DE96-725A-409E-93BF-031F9374EF4D}" sibTransId="{2B8B680B-E813-40FD-A8AC-C28014F9CB9B}"/>
    <dgm:cxn modelId="{4ED7C84A-5805-44EC-98ED-2816F815026E}" type="presOf" srcId="{B2FA3D96-27FC-42CC-B362-3FC5F6578523}" destId="{ECD611CF-2ABB-4AC2-B7B0-19CB0476D063}" srcOrd="0" destOrd="0" presId="urn:microsoft.com/office/officeart/2008/layout/VerticalCurvedList"/>
    <dgm:cxn modelId="{7C6D8A78-3847-4D10-B56C-9085920D684E}" srcId="{F664081C-E246-46A7-9931-F50800E31F0B}" destId="{B4033D50-0F86-42C8-89F2-1AA95EB5D68F}" srcOrd="1" destOrd="0" parTransId="{FE32D476-C984-4BFD-9A36-67CCBD3098CC}" sibTransId="{DA927E24-3395-4175-A87F-472050E9F181}"/>
    <dgm:cxn modelId="{05C4BAA9-61BB-451F-9981-3D1886A561DC}" type="presOf" srcId="{7D090842-D866-4B09-B107-7EBAC1AA5CBD}" destId="{F898AB05-AB41-457F-9BF3-B952D233C062}" srcOrd="0" destOrd="0" presId="urn:microsoft.com/office/officeart/2008/layout/VerticalCurvedList"/>
    <dgm:cxn modelId="{E5C83FCB-F49F-4B88-A9F7-51F3CE28AA42}" type="presOf" srcId="{07FDBBBA-5C4F-49DE-847D-15FAC5C6707E}" destId="{88E3C212-2249-4CFD-8E55-5D1BE99F9E7C}" srcOrd="0" destOrd="0" presId="urn:microsoft.com/office/officeart/2008/layout/VerticalCurvedList"/>
    <dgm:cxn modelId="{93FB72E1-3944-45CE-A916-1789ADB985F8}" srcId="{F664081C-E246-46A7-9931-F50800E31F0B}" destId="{06ABF098-8B8A-468D-9914-A4472647B438}" srcOrd="0" destOrd="0" parTransId="{8FF11CB3-3A88-47EF-89B3-E170CD422C24}" sibTransId="{B2FA3D96-27FC-42CC-B362-3FC5F6578523}"/>
    <dgm:cxn modelId="{26013C30-1EFA-4DB0-A933-EB2795631F85}" type="presParOf" srcId="{7F6F2014-19FB-4F13-944C-FF68F9532CEF}" destId="{3B478C48-39D9-4F61-91D5-6B1057D7AB58}" srcOrd="0" destOrd="0" presId="urn:microsoft.com/office/officeart/2008/layout/VerticalCurvedList"/>
    <dgm:cxn modelId="{3C772E7B-4862-408A-996C-AD179395C3FF}" type="presParOf" srcId="{3B478C48-39D9-4F61-91D5-6B1057D7AB58}" destId="{F067F3A5-D04D-463D-9F17-791125A64A67}" srcOrd="0" destOrd="0" presId="urn:microsoft.com/office/officeart/2008/layout/VerticalCurvedList"/>
    <dgm:cxn modelId="{5C9392B0-7118-46ED-B915-0484BEA2F1D3}" type="presParOf" srcId="{F067F3A5-D04D-463D-9F17-791125A64A67}" destId="{C0FB693E-7928-4D07-B67C-A476ADFC091A}" srcOrd="0" destOrd="0" presId="urn:microsoft.com/office/officeart/2008/layout/VerticalCurvedList"/>
    <dgm:cxn modelId="{DC75CA1D-DEAA-4CDC-97D5-C87B7509DAC5}" type="presParOf" srcId="{F067F3A5-D04D-463D-9F17-791125A64A67}" destId="{ECD611CF-2ABB-4AC2-B7B0-19CB0476D063}" srcOrd="1" destOrd="0" presId="urn:microsoft.com/office/officeart/2008/layout/VerticalCurvedList"/>
    <dgm:cxn modelId="{F6347253-1379-41B5-B088-23B6EC62DBC6}" type="presParOf" srcId="{F067F3A5-D04D-463D-9F17-791125A64A67}" destId="{556071BA-BF47-4DB7-804C-AAA52E3A8963}" srcOrd="2" destOrd="0" presId="urn:microsoft.com/office/officeart/2008/layout/VerticalCurvedList"/>
    <dgm:cxn modelId="{CA09ED27-A5AD-413B-A7CF-4050A5F1EDD6}" type="presParOf" srcId="{F067F3A5-D04D-463D-9F17-791125A64A67}" destId="{28B66008-BBD4-4A35-9429-9ADC2D30576A}" srcOrd="3" destOrd="0" presId="urn:microsoft.com/office/officeart/2008/layout/VerticalCurvedList"/>
    <dgm:cxn modelId="{B59BD2FB-6223-47E9-9132-D08126ADE657}" type="presParOf" srcId="{3B478C48-39D9-4F61-91D5-6B1057D7AB58}" destId="{974C8BE4-4BD5-4CD8-9622-CBBB501D9CB3}" srcOrd="1" destOrd="0" presId="urn:microsoft.com/office/officeart/2008/layout/VerticalCurvedList"/>
    <dgm:cxn modelId="{46E6C269-AA25-4CC8-8A30-B3EDBAF8FF80}" type="presParOf" srcId="{3B478C48-39D9-4F61-91D5-6B1057D7AB58}" destId="{D190413E-FFFE-49C2-B6E1-556E5DF3D245}" srcOrd="2" destOrd="0" presId="urn:microsoft.com/office/officeart/2008/layout/VerticalCurvedList"/>
    <dgm:cxn modelId="{0E4F08D0-9C8B-4C82-96C6-0DE081967C65}" type="presParOf" srcId="{D190413E-FFFE-49C2-B6E1-556E5DF3D245}" destId="{8D724422-9DCA-474B-88B4-287625C434E6}" srcOrd="0" destOrd="0" presId="urn:microsoft.com/office/officeart/2008/layout/VerticalCurvedList"/>
    <dgm:cxn modelId="{F8C75C90-2862-47E3-B01C-B396A59DD27E}" type="presParOf" srcId="{3B478C48-39D9-4F61-91D5-6B1057D7AB58}" destId="{CD0ADF77-A13E-41AD-BC2A-7BE89EB5313A}" srcOrd="3" destOrd="0" presId="urn:microsoft.com/office/officeart/2008/layout/VerticalCurvedList"/>
    <dgm:cxn modelId="{5BA4B473-9B65-47C1-8887-83D54A244EDC}" type="presParOf" srcId="{3B478C48-39D9-4F61-91D5-6B1057D7AB58}" destId="{79A2AF47-728C-4BED-9ABA-1B1F04F1616F}" srcOrd="4" destOrd="0" presId="urn:microsoft.com/office/officeart/2008/layout/VerticalCurvedList"/>
    <dgm:cxn modelId="{729EEB51-F1BD-4995-B5DB-C2A6B2CA3892}" type="presParOf" srcId="{79A2AF47-728C-4BED-9ABA-1B1F04F1616F}" destId="{07293B56-5C90-4C2E-90AF-06451F486B32}" srcOrd="0" destOrd="0" presId="urn:microsoft.com/office/officeart/2008/layout/VerticalCurvedList"/>
    <dgm:cxn modelId="{C1921647-3643-4870-8B9D-7BC8BAF50DB9}" type="presParOf" srcId="{3B478C48-39D9-4F61-91D5-6B1057D7AB58}" destId="{F898AB05-AB41-457F-9BF3-B952D233C062}" srcOrd="5" destOrd="0" presId="urn:microsoft.com/office/officeart/2008/layout/VerticalCurvedList"/>
    <dgm:cxn modelId="{D2DFA38E-23B3-4D60-AC25-E4CDA31F111A}" type="presParOf" srcId="{3B478C48-39D9-4F61-91D5-6B1057D7AB58}" destId="{DA0B57D8-594E-43DF-914B-54678104CDB9}" srcOrd="6" destOrd="0" presId="urn:microsoft.com/office/officeart/2008/layout/VerticalCurvedList"/>
    <dgm:cxn modelId="{2790C009-3D82-4A1D-8382-A6304A912D0A}" type="presParOf" srcId="{DA0B57D8-594E-43DF-914B-54678104CDB9}" destId="{932B8A8B-E60F-4C97-AFC7-E1EA2D1892DB}" srcOrd="0" destOrd="0" presId="urn:microsoft.com/office/officeart/2008/layout/VerticalCurvedList"/>
    <dgm:cxn modelId="{703F023E-7218-4985-8115-54B9A068EABB}" type="presParOf" srcId="{3B478C48-39D9-4F61-91D5-6B1057D7AB58}" destId="{9C7F08EE-9FF6-42CE-9920-3912EABAD6D4}" srcOrd="7" destOrd="0" presId="urn:microsoft.com/office/officeart/2008/layout/VerticalCurvedList"/>
    <dgm:cxn modelId="{3B9AC54E-04A3-4433-8A21-BA95BFCDF791}" type="presParOf" srcId="{3B478C48-39D9-4F61-91D5-6B1057D7AB58}" destId="{076C5EFA-D0DF-416B-B148-F3FDA33ED88D}" srcOrd="8" destOrd="0" presId="urn:microsoft.com/office/officeart/2008/layout/VerticalCurvedList"/>
    <dgm:cxn modelId="{26DB006C-2A14-47B7-8D2A-135E964CA018}" type="presParOf" srcId="{076C5EFA-D0DF-416B-B148-F3FDA33ED88D}" destId="{534F5C69-7E47-4A54-B327-CE9308C71788}" srcOrd="0" destOrd="0" presId="urn:microsoft.com/office/officeart/2008/layout/VerticalCurvedList"/>
    <dgm:cxn modelId="{178EA8B8-8211-45A7-99C3-735AA2FB502E}" type="presParOf" srcId="{3B478C48-39D9-4F61-91D5-6B1057D7AB58}" destId="{88E3C212-2249-4CFD-8E55-5D1BE99F9E7C}" srcOrd="9" destOrd="0" presId="urn:microsoft.com/office/officeart/2008/layout/VerticalCurvedList"/>
    <dgm:cxn modelId="{68350C42-3DB1-432E-A5B1-605A307B7DEE}" type="presParOf" srcId="{3B478C48-39D9-4F61-91D5-6B1057D7AB58}" destId="{435A2506-ACC1-47D3-8142-2E799AD8B69B}" srcOrd="10" destOrd="0" presId="urn:microsoft.com/office/officeart/2008/layout/VerticalCurvedList"/>
    <dgm:cxn modelId="{D8491737-E471-4F32-B371-20EF962FEEF7}" type="presParOf" srcId="{435A2506-ACC1-47D3-8142-2E799AD8B69B}" destId="{FB2E3FDA-25CA-4F24-84DA-D6012D5B54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4081C-E246-46A7-9931-F50800E31F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06ABF098-8B8A-468D-9914-A4472647B438}">
      <dgm:prSet phldrT="[文本]" custT="1"/>
      <dgm:spPr>
        <a:solidFill>
          <a:srgbClr val="EBF5EB"/>
        </a:solidFill>
      </dgm:spPr>
      <dgm:t>
        <a:bodyPr/>
        <a:lstStyle/>
        <a:p>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gm:t>
    </dgm:pt>
    <dgm:pt modelId="{8FF11CB3-3A88-47EF-89B3-E170CD422C24}" type="parTrans" cxnId="{93FB72E1-3944-45CE-A916-1789ADB985F8}">
      <dgm:prSet/>
      <dgm:spPr/>
      <dgm:t>
        <a:bodyPr/>
        <a:lstStyle/>
        <a:p>
          <a:endParaRPr lang="zh-CN" altLang="en-US"/>
        </a:p>
      </dgm:t>
    </dgm:pt>
    <dgm:pt modelId="{B2FA3D96-27FC-42CC-B362-3FC5F6578523}" type="sibTrans" cxnId="{93FB72E1-3944-45CE-A916-1789ADB985F8}">
      <dgm:prSet/>
      <dgm:spPr/>
      <dgm:t>
        <a:bodyPr/>
        <a:lstStyle/>
        <a:p>
          <a:endParaRPr lang="zh-CN" altLang="en-US"/>
        </a:p>
      </dgm:t>
    </dgm:pt>
    <dgm:pt modelId="{B4033D50-0F86-42C8-89F2-1AA95EB5D68F}">
      <dgm:prSet phldrT="[文本]" custT="1"/>
      <dgm:spPr>
        <a:solidFill>
          <a:srgbClr val="EBF5EB"/>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gm:t>
    </dgm:pt>
    <dgm:pt modelId="{FE32D476-C984-4BFD-9A36-67CCBD3098CC}" type="parTrans" cxnId="{7C6D8A78-3847-4D10-B56C-9085920D684E}">
      <dgm:prSet/>
      <dgm:spPr/>
      <dgm:t>
        <a:bodyPr/>
        <a:lstStyle/>
        <a:p>
          <a:endParaRPr lang="zh-CN" altLang="en-US"/>
        </a:p>
      </dgm:t>
    </dgm:pt>
    <dgm:pt modelId="{DA927E24-3395-4175-A87F-472050E9F181}" type="sibTrans" cxnId="{7C6D8A78-3847-4D10-B56C-9085920D684E}">
      <dgm:prSet/>
      <dgm:spPr/>
      <dgm:t>
        <a:bodyPr/>
        <a:lstStyle/>
        <a:p>
          <a:endParaRPr lang="zh-CN" altLang="en-US"/>
        </a:p>
      </dgm:t>
    </dgm:pt>
    <dgm:pt modelId="{7D090842-D866-4B09-B107-7EBAC1AA5CBD}">
      <dgm:prSet phldrT="[文本]" custT="1"/>
      <dgm:spPr>
        <a:solidFill>
          <a:srgbClr val="99CC99">
            <a:lumMod val="60000"/>
            <a:lumOff val="40000"/>
          </a:srgbClr>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基于</a:t>
          </a:r>
          <a:r>
            <a:rPr lang="en-US" altLang="zh-CN" sz="2400" kern="1200" dirty="0">
              <a:solidFill>
                <a:srgbClr val="00447A"/>
              </a:solidFill>
              <a:latin typeface="Times  New Roman"/>
              <a:ea typeface="黑体" panose="02010609060101010101" pitchFamily="49" charset="-122"/>
              <a:cs typeface="+mn-cs"/>
            </a:rPr>
            <a:t>ANFIS</a:t>
          </a:r>
          <a:r>
            <a:rPr lang="zh-CN" altLang="en-US" sz="2400" kern="1200" dirty="0">
              <a:solidFill>
                <a:srgbClr val="00447A"/>
              </a:solidFill>
              <a:latin typeface="黑体" panose="02010609060101010101" pitchFamily="49" charset="-122"/>
              <a:ea typeface="黑体" panose="02010609060101010101" pitchFamily="49" charset="-122"/>
              <a:cs typeface="+mn-cs"/>
            </a:rPr>
            <a:t>的操作参数优化</a:t>
          </a:r>
        </a:p>
      </dgm:t>
    </dgm:pt>
    <dgm:pt modelId="{BF89B6ED-07F6-4E8E-9D5B-8D031D529F40}" type="parTrans" cxnId="{2084B626-517F-459A-8B3C-66676BA7684F}">
      <dgm:prSet/>
      <dgm:spPr/>
      <dgm:t>
        <a:bodyPr/>
        <a:lstStyle/>
        <a:p>
          <a:endParaRPr lang="zh-CN" altLang="en-US"/>
        </a:p>
      </dgm:t>
    </dgm:pt>
    <dgm:pt modelId="{5621DBED-873F-4A58-8FCD-309DE511485B}" type="sibTrans" cxnId="{2084B626-517F-459A-8B3C-66676BA7684F}">
      <dgm:prSet/>
      <dgm:spPr/>
      <dgm:t>
        <a:bodyPr/>
        <a:lstStyle/>
        <a:p>
          <a:endParaRPr lang="zh-CN" altLang="en-US"/>
        </a:p>
      </dgm:t>
    </dgm:pt>
    <dgm:pt modelId="{429E4EC5-7656-417E-B1A1-FC9834BC3A78}">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煤矿作业现场应用测试</a:t>
          </a:r>
        </a:p>
      </dgm:t>
    </dgm:pt>
    <dgm:pt modelId="{5786DE96-725A-409E-93BF-031F9374EF4D}" type="parTrans" cxnId="{0D64ED44-14A4-4C86-8F0C-003F9D04BC75}">
      <dgm:prSet/>
      <dgm:spPr/>
      <dgm:t>
        <a:bodyPr/>
        <a:lstStyle/>
        <a:p>
          <a:endParaRPr lang="zh-CN" altLang="en-US"/>
        </a:p>
      </dgm:t>
    </dgm:pt>
    <dgm:pt modelId="{2B8B680B-E813-40FD-A8AC-C28014F9CB9B}" type="sibTrans" cxnId="{0D64ED44-14A4-4C86-8F0C-003F9D04BC75}">
      <dgm:prSet/>
      <dgm:spPr/>
      <dgm:t>
        <a:bodyPr/>
        <a:lstStyle/>
        <a:p>
          <a:endParaRPr lang="zh-CN" altLang="en-US"/>
        </a:p>
      </dgm:t>
    </dgm:pt>
    <dgm:pt modelId="{07FDBBBA-5C4F-49DE-847D-15FAC5C6707E}">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总结与展望</a:t>
          </a:r>
        </a:p>
      </dgm:t>
    </dgm:pt>
    <dgm:pt modelId="{B10D91D2-7663-40AC-AA49-83B760230C2A}" type="parTrans" cxnId="{3593E309-480E-4A14-A96D-E91076B8B670}">
      <dgm:prSet/>
      <dgm:spPr/>
      <dgm:t>
        <a:bodyPr/>
        <a:lstStyle/>
        <a:p>
          <a:endParaRPr lang="zh-CN" altLang="en-US"/>
        </a:p>
      </dgm:t>
    </dgm:pt>
    <dgm:pt modelId="{AB7CEA9F-1603-41C1-9E16-FC4E7D393A48}" type="sibTrans" cxnId="{3593E309-480E-4A14-A96D-E91076B8B670}">
      <dgm:prSet/>
      <dgm:spPr/>
      <dgm:t>
        <a:bodyPr/>
        <a:lstStyle/>
        <a:p>
          <a:endParaRPr lang="zh-CN" altLang="en-US"/>
        </a:p>
      </dgm:t>
    </dgm:pt>
    <dgm:pt modelId="{7F6F2014-19FB-4F13-944C-FF68F9532CEF}" type="pres">
      <dgm:prSet presAssocID="{F664081C-E246-46A7-9931-F50800E31F0B}" presName="Name0" presStyleCnt="0">
        <dgm:presLayoutVars>
          <dgm:chMax val="7"/>
          <dgm:chPref val="7"/>
          <dgm:dir/>
        </dgm:presLayoutVars>
      </dgm:prSet>
      <dgm:spPr/>
    </dgm:pt>
    <dgm:pt modelId="{3B478C48-39D9-4F61-91D5-6B1057D7AB58}" type="pres">
      <dgm:prSet presAssocID="{F664081C-E246-46A7-9931-F50800E31F0B}" presName="Name1" presStyleCnt="0"/>
      <dgm:spPr/>
    </dgm:pt>
    <dgm:pt modelId="{F067F3A5-D04D-463D-9F17-791125A64A67}" type="pres">
      <dgm:prSet presAssocID="{F664081C-E246-46A7-9931-F50800E31F0B}" presName="cycle" presStyleCnt="0"/>
      <dgm:spPr/>
    </dgm:pt>
    <dgm:pt modelId="{C0FB693E-7928-4D07-B67C-A476ADFC091A}" type="pres">
      <dgm:prSet presAssocID="{F664081C-E246-46A7-9931-F50800E31F0B}" presName="srcNode" presStyleLbl="node1" presStyleIdx="0" presStyleCnt="5"/>
      <dgm:spPr/>
    </dgm:pt>
    <dgm:pt modelId="{ECD611CF-2ABB-4AC2-B7B0-19CB0476D063}" type="pres">
      <dgm:prSet presAssocID="{F664081C-E246-46A7-9931-F50800E31F0B}" presName="conn" presStyleLbl="parChTrans1D2" presStyleIdx="0" presStyleCnt="1"/>
      <dgm:spPr/>
    </dgm:pt>
    <dgm:pt modelId="{556071BA-BF47-4DB7-804C-AAA52E3A8963}" type="pres">
      <dgm:prSet presAssocID="{F664081C-E246-46A7-9931-F50800E31F0B}" presName="extraNode" presStyleLbl="node1" presStyleIdx="0" presStyleCnt="5"/>
      <dgm:spPr/>
    </dgm:pt>
    <dgm:pt modelId="{28B66008-BBD4-4A35-9429-9ADC2D30576A}" type="pres">
      <dgm:prSet presAssocID="{F664081C-E246-46A7-9931-F50800E31F0B}" presName="dstNode" presStyleLbl="node1" presStyleIdx="0" presStyleCnt="5"/>
      <dgm:spPr/>
    </dgm:pt>
    <dgm:pt modelId="{974C8BE4-4BD5-4CD8-9622-CBBB501D9CB3}" type="pres">
      <dgm:prSet presAssocID="{06ABF098-8B8A-468D-9914-A4472647B438}" presName="text_1" presStyleLbl="node1" presStyleIdx="0" presStyleCnt="5">
        <dgm:presLayoutVars>
          <dgm:bulletEnabled val="1"/>
        </dgm:presLayoutVars>
      </dgm:prSet>
      <dgm:spPr/>
    </dgm:pt>
    <dgm:pt modelId="{D190413E-FFFE-49C2-B6E1-556E5DF3D245}" type="pres">
      <dgm:prSet presAssocID="{06ABF098-8B8A-468D-9914-A4472647B438}" presName="accent_1" presStyleCnt="0"/>
      <dgm:spPr/>
    </dgm:pt>
    <dgm:pt modelId="{8D724422-9DCA-474B-88B4-287625C434E6}" type="pres">
      <dgm:prSet presAssocID="{06ABF098-8B8A-468D-9914-A4472647B438}" presName="accentRepeatNode" presStyleLbl="solidFgAcc1" presStyleIdx="0" presStyleCnt="5"/>
      <dgm:spPr>
        <a:solidFill>
          <a:schemeClr val="bg1"/>
        </a:solidFill>
      </dgm:spPr>
    </dgm:pt>
    <dgm:pt modelId="{CD0ADF77-A13E-41AD-BC2A-7BE89EB5313A}" type="pres">
      <dgm:prSet presAssocID="{B4033D50-0F86-42C8-89F2-1AA95EB5D68F}" presName="text_2" presStyleLbl="node1" presStyleIdx="1" presStyleCnt="5">
        <dgm:presLayoutVars>
          <dgm:bulletEnabled val="1"/>
        </dgm:presLayoutVars>
      </dgm:prSet>
      <dgm:spPr>
        <a:xfrm>
          <a:off x="716177" y="971288"/>
          <a:ext cx="6720287" cy="485838"/>
        </a:xfrm>
        <a:prstGeom prst="rect">
          <a:avLst/>
        </a:prstGeom>
      </dgm:spPr>
    </dgm:pt>
    <dgm:pt modelId="{79A2AF47-728C-4BED-9ABA-1B1F04F1616F}" type="pres">
      <dgm:prSet presAssocID="{B4033D50-0F86-42C8-89F2-1AA95EB5D68F}" presName="accent_2" presStyleCnt="0"/>
      <dgm:spPr/>
    </dgm:pt>
    <dgm:pt modelId="{07293B56-5C90-4C2E-90AF-06451F486B32}" type="pres">
      <dgm:prSet presAssocID="{B4033D50-0F86-42C8-89F2-1AA95EB5D68F}" presName="accentRepeatNode" presStyleLbl="solidFgAcc1" presStyleIdx="1" presStyleCnt="5"/>
      <dgm: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gm:spPr>
    </dgm:pt>
    <dgm:pt modelId="{F898AB05-AB41-457F-9BF3-B952D233C062}" type="pres">
      <dgm:prSet presAssocID="{7D090842-D866-4B09-B107-7EBAC1AA5CBD}" presName="text_3" presStyleLbl="node1" presStyleIdx="2" presStyleCnt="5">
        <dgm:presLayoutVars>
          <dgm:bulletEnabled val="1"/>
        </dgm:presLayoutVars>
      </dgm:prSet>
      <dgm:spPr>
        <a:xfrm>
          <a:off x="823028" y="1699812"/>
          <a:ext cx="6613437" cy="485838"/>
        </a:xfrm>
        <a:prstGeom prst="rect">
          <a:avLst/>
        </a:prstGeom>
      </dgm:spPr>
    </dgm:pt>
    <dgm:pt modelId="{DA0B57D8-594E-43DF-914B-54678104CDB9}" type="pres">
      <dgm:prSet presAssocID="{7D090842-D866-4B09-B107-7EBAC1AA5CBD}" presName="accent_3" presStyleCnt="0"/>
      <dgm:spPr/>
    </dgm:pt>
    <dgm:pt modelId="{932B8A8B-E60F-4C97-AFC7-E1EA2D1892DB}" type="pres">
      <dgm:prSet presAssocID="{7D090842-D866-4B09-B107-7EBAC1AA5CBD}" presName="accentRepeatNode" presStyleLbl="solidFgAcc1" presStyleIdx="2" presStyleCnt="5"/>
      <dgm:spPr>
        <a:xfrm>
          <a:off x="519379" y="1639082"/>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 modelId="{9C7F08EE-9FF6-42CE-9920-3912EABAD6D4}" type="pres">
      <dgm:prSet presAssocID="{429E4EC5-7656-417E-B1A1-FC9834BC3A78}" presName="text_4" presStyleLbl="node1" presStyleIdx="3" presStyleCnt="5">
        <dgm:presLayoutVars>
          <dgm:bulletEnabled val="1"/>
        </dgm:presLayoutVars>
      </dgm:prSet>
      <dgm:spPr/>
    </dgm:pt>
    <dgm:pt modelId="{076C5EFA-D0DF-416B-B148-F3FDA33ED88D}" type="pres">
      <dgm:prSet presAssocID="{429E4EC5-7656-417E-B1A1-FC9834BC3A78}" presName="accent_4" presStyleCnt="0"/>
      <dgm:spPr/>
    </dgm:pt>
    <dgm:pt modelId="{534F5C69-7E47-4A54-B327-CE9308C71788}" type="pres">
      <dgm:prSet presAssocID="{429E4EC5-7656-417E-B1A1-FC9834BC3A78}" presName="accentRepeatNode" presStyleLbl="solidFgAcc1" presStyleIdx="3" presStyleCnt="5"/>
      <dgm:spPr/>
    </dgm:pt>
    <dgm:pt modelId="{88E3C212-2249-4CFD-8E55-5D1BE99F9E7C}" type="pres">
      <dgm:prSet presAssocID="{07FDBBBA-5C4F-49DE-847D-15FAC5C6707E}" presName="text_5" presStyleLbl="node1" presStyleIdx="4" presStyleCnt="5">
        <dgm:presLayoutVars>
          <dgm:bulletEnabled val="1"/>
        </dgm:presLayoutVars>
      </dgm:prSet>
      <dgm:spPr/>
    </dgm:pt>
    <dgm:pt modelId="{435A2506-ACC1-47D3-8142-2E799AD8B69B}" type="pres">
      <dgm:prSet presAssocID="{07FDBBBA-5C4F-49DE-847D-15FAC5C6707E}" presName="accent_5" presStyleCnt="0"/>
      <dgm:spPr/>
    </dgm:pt>
    <dgm:pt modelId="{FB2E3FDA-25CA-4F24-84DA-D6012D5B54BB}" type="pres">
      <dgm:prSet presAssocID="{07FDBBBA-5C4F-49DE-847D-15FAC5C6707E}" presName="accentRepeatNode" presStyleLbl="solidFgAcc1" presStyleIdx="4" presStyleCnt="5"/>
      <dgm:spPr/>
    </dgm:pt>
  </dgm:ptLst>
  <dgm:cxnLst>
    <dgm:cxn modelId="{3593E309-480E-4A14-A96D-E91076B8B670}" srcId="{F664081C-E246-46A7-9931-F50800E31F0B}" destId="{07FDBBBA-5C4F-49DE-847D-15FAC5C6707E}" srcOrd="4" destOrd="0" parTransId="{B10D91D2-7663-40AC-AA49-83B760230C2A}" sibTransId="{AB7CEA9F-1603-41C1-9E16-FC4E7D393A48}"/>
    <dgm:cxn modelId="{C2CDA022-765F-4C86-BBE5-38DBAA99D671}" type="presOf" srcId="{F664081C-E246-46A7-9931-F50800E31F0B}" destId="{7F6F2014-19FB-4F13-944C-FF68F9532CEF}" srcOrd="0" destOrd="0" presId="urn:microsoft.com/office/officeart/2008/layout/VerticalCurvedList"/>
    <dgm:cxn modelId="{2084B626-517F-459A-8B3C-66676BA7684F}" srcId="{F664081C-E246-46A7-9931-F50800E31F0B}" destId="{7D090842-D866-4B09-B107-7EBAC1AA5CBD}" srcOrd="2" destOrd="0" parTransId="{BF89B6ED-07F6-4E8E-9D5B-8D031D529F40}" sibTransId="{5621DBED-873F-4A58-8FCD-309DE511485B}"/>
    <dgm:cxn modelId="{2C1E602E-782C-4236-BD3D-44EFCCED91BB}" type="presOf" srcId="{06ABF098-8B8A-468D-9914-A4472647B438}" destId="{974C8BE4-4BD5-4CD8-9622-CBBB501D9CB3}" srcOrd="0" destOrd="0" presId="urn:microsoft.com/office/officeart/2008/layout/VerticalCurvedList"/>
    <dgm:cxn modelId="{E5D55036-5DC5-4981-B27A-A0F406EDFF59}" type="presOf" srcId="{429E4EC5-7656-417E-B1A1-FC9834BC3A78}" destId="{9C7F08EE-9FF6-42CE-9920-3912EABAD6D4}" srcOrd="0" destOrd="0" presId="urn:microsoft.com/office/officeart/2008/layout/VerticalCurvedList"/>
    <dgm:cxn modelId="{97723238-6BEB-4734-925E-F3582A1718AD}" type="presOf" srcId="{B4033D50-0F86-42C8-89F2-1AA95EB5D68F}" destId="{CD0ADF77-A13E-41AD-BC2A-7BE89EB5313A}" srcOrd="0" destOrd="0" presId="urn:microsoft.com/office/officeart/2008/layout/VerticalCurvedList"/>
    <dgm:cxn modelId="{0D64ED44-14A4-4C86-8F0C-003F9D04BC75}" srcId="{F664081C-E246-46A7-9931-F50800E31F0B}" destId="{429E4EC5-7656-417E-B1A1-FC9834BC3A78}" srcOrd="3" destOrd="0" parTransId="{5786DE96-725A-409E-93BF-031F9374EF4D}" sibTransId="{2B8B680B-E813-40FD-A8AC-C28014F9CB9B}"/>
    <dgm:cxn modelId="{4ED7C84A-5805-44EC-98ED-2816F815026E}" type="presOf" srcId="{B2FA3D96-27FC-42CC-B362-3FC5F6578523}" destId="{ECD611CF-2ABB-4AC2-B7B0-19CB0476D063}" srcOrd="0" destOrd="0" presId="urn:microsoft.com/office/officeart/2008/layout/VerticalCurvedList"/>
    <dgm:cxn modelId="{7C6D8A78-3847-4D10-B56C-9085920D684E}" srcId="{F664081C-E246-46A7-9931-F50800E31F0B}" destId="{B4033D50-0F86-42C8-89F2-1AA95EB5D68F}" srcOrd="1" destOrd="0" parTransId="{FE32D476-C984-4BFD-9A36-67CCBD3098CC}" sibTransId="{DA927E24-3395-4175-A87F-472050E9F181}"/>
    <dgm:cxn modelId="{05C4BAA9-61BB-451F-9981-3D1886A561DC}" type="presOf" srcId="{7D090842-D866-4B09-B107-7EBAC1AA5CBD}" destId="{F898AB05-AB41-457F-9BF3-B952D233C062}" srcOrd="0" destOrd="0" presId="urn:microsoft.com/office/officeart/2008/layout/VerticalCurvedList"/>
    <dgm:cxn modelId="{E5C83FCB-F49F-4B88-A9F7-51F3CE28AA42}" type="presOf" srcId="{07FDBBBA-5C4F-49DE-847D-15FAC5C6707E}" destId="{88E3C212-2249-4CFD-8E55-5D1BE99F9E7C}" srcOrd="0" destOrd="0" presId="urn:microsoft.com/office/officeart/2008/layout/VerticalCurvedList"/>
    <dgm:cxn modelId="{93FB72E1-3944-45CE-A916-1789ADB985F8}" srcId="{F664081C-E246-46A7-9931-F50800E31F0B}" destId="{06ABF098-8B8A-468D-9914-A4472647B438}" srcOrd="0" destOrd="0" parTransId="{8FF11CB3-3A88-47EF-89B3-E170CD422C24}" sibTransId="{B2FA3D96-27FC-42CC-B362-3FC5F6578523}"/>
    <dgm:cxn modelId="{26013C30-1EFA-4DB0-A933-EB2795631F85}" type="presParOf" srcId="{7F6F2014-19FB-4F13-944C-FF68F9532CEF}" destId="{3B478C48-39D9-4F61-91D5-6B1057D7AB58}" srcOrd="0" destOrd="0" presId="urn:microsoft.com/office/officeart/2008/layout/VerticalCurvedList"/>
    <dgm:cxn modelId="{3C772E7B-4862-408A-996C-AD179395C3FF}" type="presParOf" srcId="{3B478C48-39D9-4F61-91D5-6B1057D7AB58}" destId="{F067F3A5-D04D-463D-9F17-791125A64A67}" srcOrd="0" destOrd="0" presId="urn:microsoft.com/office/officeart/2008/layout/VerticalCurvedList"/>
    <dgm:cxn modelId="{5C9392B0-7118-46ED-B915-0484BEA2F1D3}" type="presParOf" srcId="{F067F3A5-D04D-463D-9F17-791125A64A67}" destId="{C0FB693E-7928-4D07-B67C-A476ADFC091A}" srcOrd="0" destOrd="0" presId="urn:microsoft.com/office/officeart/2008/layout/VerticalCurvedList"/>
    <dgm:cxn modelId="{DC75CA1D-DEAA-4CDC-97D5-C87B7509DAC5}" type="presParOf" srcId="{F067F3A5-D04D-463D-9F17-791125A64A67}" destId="{ECD611CF-2ABB-4AC2-B7B0-19CB0476D063}" srcOrd="1" destOrd="0" presId="urn:microsoft.com/office/officeart/2008/layout/VerticalCurvedList"/>
    <dgm:cxn modelId="{F6347253-1379-41B5-B088-23B6EC62DBC6}" type="presParOf" srcId="{F067F3A5-D04D-463D-9F17-791125A64A67}" destId="{556071BA-BF47-4DB7-804C-AAA52E3A8963}" srcOrd="2" destOrd="0" presId="urn:microsoft.com/office/officeart/2008/layout/VerticalCurvedList"/>
    <dgm:cxn modelId="{CA09ED27-A5AD-413B-A7CF-4050A5F1EDD6}" type="presParOf" srcId="{F067F3A5-D04D-463D-9F17-791125A64A67}" destId="{28B66008-BBD4-4A35-9429-9ADC2D30576A}" srcOrd="3" destOrd="0" presId="urn:microsoft.com/office/officeart/2008/layout/VerticalCurvedList"/>
    <dgm:cxn modelId="{B59BD2FB-6223-47E9-9132-D08126ADE657}" type="presParOf" srcId="{3B478C48-39D9-4F61-91D5-6B1057D7AB58}" destId="{974C8BE4-4BD5-4CD8-9622-CBBB501D9CB3}" srcOrd="1" destOrd="0" presId="urn:microsoft.com/office/officeart/2008/layout/VerticalCurvedList"/>
    <dgm:cxn modelId="{46E6C269-AA25-4CC8-8A30-B3EDBAF8FF80}" type="presParOf" srcId="{3B478C48-39D9-4F61-91D5-6B1057D7AB58}" destId="{D190413E-FFFE-49C2-B6E1-556E5DF3D245}" srcOrd="2" destOrd="0" presId="urn:microsoft.com/office/officeart/2008/layout/VerticalCurvedList"/>
    <dgm:cxn modelId="{0E4F08D0-9C8B-4C82-96C6-0DE081967C65}" type="presParOf" srcId="{D190413E-FFFE-49C2-B6E1-556E5DF3D245}" destId="{8D724422-9DCA-474B-88B4-287625C434E6}" srcOrd="0" destOrd="0" presId="urn:microsoft.com/office/officeart/2008/layout/VerticalCurvedList"/>
    <dgm:cxn modelId="{F8C75C90-2862-47E3-B01C-B396A59DD27E}" type="presParOf" srcId="{3B478C48-39D9-4F61-91D5-6B1057D7AB58}" destId="{CD0ADF77-A13E-41AD-BC2A-7BE89EB5313A}" srcOrd="3" destOrd="0" presId="urn:microsoft.com/office/officeart/2008/layout/VerticalCurvedList"/>
    <dgm:cxn modelId="{5BA4B473-9B65-47C1-8887-83D54A244EDC}" type="presParOf" srcId="{3B478C48-39D9-4F61-91D5-6B1057D7AB58}" destId="{79A2AF47-728C-4BED-9ABA-1B1F04F1616F}" srcOrd="4" destOrd="0" presId="urn:microsoft.com/office/officeart/2008/layout/VerticalCurvedList"/>
    <dgm:cxn modelId="{729EEB51-F1BD-4995-B5DB-C2A6B2CA3892}" type="presParOf" srcId="{79A2AF47-728C-4BED-9ABA-1B1F04F1616F}" destId="{07293B56-5C90-4C2E-90AF-06451F486B32}" srcOrd="0" destOrd="0" presId="urn:microsoft.com/office/officeart/2008/layout/VerticalCurvedList"/>
    <dgm:cxn modelId="{C1921647-3643-4870-8B9D-7BC8BAF50DB9}" type="presParOf" srcId="{3B478C48-39D9-4F61-91D5-6B1057D7AB58}" destId="{F898AB05-AB41-457F-9BF3-B952D233C062}" srcOrd="5" destOrd="0" presId="urn:microsoft.com/office/officeart/2008/layout/VerticalCurvedList"/>
    <dgm:cxn modelId="{D2DFA38E-23B3-4D60-AC25-E4CDA31F111A}" type="presParOf" srcId="{3B478C48-39D9-4F61-91D5-6B1057D7AB58}" destId="{DA0B57D8-594E-43DF-914B-54678104CDB9}" srcOrd="6" destOrd="0" presId="urn:microsoft.com/office/officeart/2008/layout/VerticalCurvedList"/>
    <dgm:cxn modelId="{2790C009-3D82-4A1D-8382-A6304A912D0A}" type="presParOf" srcId="{DA0B57D8-594E-43DF-914B-54678104CDB9}" destId="{932B8A8B-E60F-4C97-AFC7-E1EA2D1892DB}" srcOrd="0" destOrd="0" presId="urn:microsoft.com/office/officeart/2008/layout/VerticalCurvedList"/>
    <dgm:cxn modelId="{703F023E-7218-4985-8115-54B9A068EABB}" type="presParOf" srcId="{3B478C48-39D9-4F61-91D5-6B1057D7AB58}" destId="{9C7F08EE-9FF6-42CE-9920-3912EABAD6D4}" srcOrd="7" destOrd="0" presId="urn:microsoft.com/office/officeart/2008/layout/VerticalCurvedList"/>
    <dgm:cxn modelId="{3B9AC54E-04A3-4433-8A21-BA95BFCDF791}" type="presParOf" srcId="{3B478C48-39D9-4F61-91D5-6B1057D7AB58}" destId="{076C5EFA-D0DF-416B-B148-F3FDA33ED88D}" srcOrd="8" destOrd="0" presId="urn:microsoft.com/office/officeart/2008/layout/VerticalCurvedList"/>
    <dgm:cxn modelId="{26DB006C-2A14-47B7-8D2A-135E964CA018}" type="presParOf" srcId="{076C5EFA-D0DF-416B-B148-F3FDA33ED88D}" destId="{534F5C69-7E47-4A54-B327-CE9308C71788}" srcOrd="0" destOrd="0" presId="urn:microsoft.com/office/officeart/2008/layout/VerticalCurvedList"/>
    <dgm:cxn modelId="{178EA8B8-8211-45A7-99C3-735AA2FB502E}" type="presParOf" srcId="{3B478C48-39D9-4F61-91D5-6B1057D7AB58}" destId="{88E3C212-2249-4CFD-8E55-5D1BE99F9E7C}" srcOrd="9" destOrd="0" presId="urn:microsoft.com/office/officeart/2008/layout/VerticalCurvedList"/>
    <dgm:cxn modelId="{68350C42-3DB1-432E-A5B1-605A307B7DEE}" type="presParOf" srcId="{3B478C48-39D9-4F61-91D5-6B1057D7AB58}" destId="{435A2506-ACC1-47D3-8142-2E799AD8B69B}" srcOrd="10" destOrd="0" presId="urn:microsoft.com/office/officeart/2008/layout/VerticalCurvedList"/>
    <dgm:cxn modelId="{D8491737-E471-4F32-B371-20EF962FEEF7}" type="presParOf" srcId="{435A2506-ACC1-47D3-8142-2E799AD8B69B}" destId="{FB2E3FDA-25CA-4F24-84DA-D6012D5B54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4081C-E246-46A7-9931-F50800E31F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06ABF098-8B8A-468D-9914-A4472647B438}">
      <dgm:prSet phldrT="[文本]" custT="1"/>
      <dgm:spPr>
        <a:solidFill>
          <a:srgbClr val="EBF5EB"/>
        </a:solidFill>
      </dgm:spPr>
      <dgm:t>
        <a:bodyPr/>
        <a:lstStyle/>
        <a:p>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gm:t>
    </dgm:pt>
    <dgm:pt modelId="{8FF11CB3-3A88-47EF-89B3-E170CD422C24}" type="parTrans" cxnId="{93FB72E1-3944-45CE-A916-1789ADB985F8}">
      <dgm:prSet/>
      <dgm:spPr/>
      <dgm:t>
        <a:bodyPr/>
        <a:lstStyle/>
        <a:p>
          <a:endParaRPr lang="zh-CN" altLang="en-US"/>
        </a:p>
      </dgm:t>
    </dgm:pt>
    <dgm:pt modelId="{B2FA3D96-27FC-42CC-B362-3FC5F6578523}" type="sibTrans" cxnId="{93FB72E1-3944-45CE-A916-1789ADB985F8}">
      <dgm:prSet/>
      <dgm:spPr/>
      <dgm:t>
        <a:bodyPr/>
        <a:lstStyle/>
        <a:p>
          <a:endParaRPr lang="zh-CN" altLang="en-US"/>
        </a:p>
      </dgm:t>
    </dgm:pt>
    <dgm:pt modelId="{B4033D50-0F86-42C8-89F2-1AA95EB5D68F}">
      <dgm:prSet phldrT="[文本]" custT="1"/>
      <dgm:spPr>
        <a:solidFill>
          <a:srgbClr val="EBF5EB"/>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gm:t>
    </dgm:pt>
    <dgm:pt modelId="{FE32D476-C984-4BFD-9A36-67CCBD3098CC}" type="parTrans" cxnId="{7C6D8A78-3847-4D10-B56C-9085920D684E}">
      <dgm:prSet/>
      <dgm:spPr/>
      <dgm:t>
        <a:bodyPr/>
        <a:lstStyle/>
        <a:p>
          <a:endParaRPr lang="zh-CN" altLang="en-US"/>
        </a:p>
      </dgm:t>
    </dgm:pt>
    <dgm:pt modelId="{DA927E24-3395-4175-A87F-472050E9F181}" type="sibTrans" cxnId="{7C6D8A78-3847-4D10-B56C-9085920D684E}">
      <dgm:prSet/>
      <dgm:spPr/>
      <dgm:t>
        <a:bodyPr/>
        <a:lstStyle/>
        <a:p>
          <a:endParaRPr lang="zh-CN" altLang="en-US"/>
        </a:p>
      </dgm:t>
    </dgm:pt>
    <dgm:pt modelId="{7D090842-D866-4B09-B107-7EBAC1AA5CBD}">
      <dgm:prSet phldrT="[文本]"/>
      <dgm:spPr>
        <a:solidFill>
          <a:srgbClr val="EBF5EB"/>
        </a:solidFill>
        <a:effectLst/>
      </dgm:spPr>
      <dgm:t>
        <a:bodyPr/>
        <a:lstStyle/>
        <a:p>
          <a:pPr>
            <a:buNone/>
          </a:pPr>
          <a:r>
            <a:rPr lang="zh-CN" altLang="en-US" baseline="0" dirty="0">
              <a:solidFill>
                <a:srgbClr val="00447A"/>
              </a:solidFill>
              <a:latin typeface="Times  New Roman"/>
              <a:ea typeface="黑体" panose="02010609060101010101" pitchFamily="49" charset="-122"/>
              <a:cs typeface="+mn-cs"/>
            </a:rPr>
            <a:t>基于</a:t>
          </a:r>
          <a:r>
            <a:rPr lang="en-US" altLang="zh-CN" baseline="0" dirty="0">
              <a:solidFill>
                <a:srgbClr val="00447A"/>
              </a:solidFill>
              <a:latin typeface="Times  New Roman"/>
              <a:ea typeface="黑体" panose="02010609060101010101" pitchFamily="49" charset="-122"/>
              <a:cs typeface="+mn-cs"/>
            </a:rPr>
            <a:t>ANFIS</a:t>
          </a:r>
          <a:r>
            <a:rPr lang="zh-CN" altLang="en-US" baseline="0" dirty="0">
              <a:solidFill>
                <a:srgbClr val="00447A"/>
              </a:solidFill>
              <a:latin typeface="Times  New Roman"/>
              <a:ea typeface="黑体" panose="02010609060101010101" pitchFamily="49" charset="-122"/>
              <a:cs typeface="+mn-cs"/>
            </a:rPr>
            <a:t>的操作参数优化</a:t>
          </a:r>
        </a:p>
      </dgm:t>
    </dgm:pt>
    <dgm:pt modelId="{BF89B6ED-07F6-4E8E-9D5B-8D031D529F40}" type="parTrans" cxnId="{2084B626-517F-459A-8B3C-66676BA7684F}">
      <dgm:prSet/>
      <dgm:spPr/>
      <dgm:t>
        <a:bodyPr/>
        <a:lstStyle/>
        <a:p>
          <a:endParaRPr lang="zh-CN" altLang="en-US"/>
        </a:p>
      </dgm:t>
    </dgm:pt>
    <dgm:pt modelId="{5621DBED-873F-4A58-8FCD-309DE511485B}" type="sibTrans" cxnId="{2084B626-517F-459A-8B3C-66676BA7684F}">
      <dgm:prSet/>
      <dgm:spPr/>
      <dgm:t>
        <a:bodyPr/>
        <a:lstStyle/>
        <a:p>
          <a:endParaRPr lang="zh-CN" altLang="en-US"/>
        </a:p>
      </dgm:t>
    </dgm:pt>
    <dgm:pt modelId="{429E4EC5-7656-417E-B1A1-FC9834BC3A78}">
      <dgm:prSet custT="1"/>
      <dgm:spPr>
        <a:solidFill>
          <a:srgbClr val="99CC99">
            <a:lumMod val="60000"/>
            <a:lumOff val="40000"/>
          </a:srgbClr>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gm:t>
    </dgm:pt>
    <dgm:pt modelId="{5786DE96-725A-409E-93BF-031F9374EF4D}" type="parTrans" cxnId="{0D64ED44-14A4-4C86-8F0C-003F9D04BC75}">
      <dgm:prSet/>
      <dgm:spPr/>
      <dgm:t>
        <a:bodyPr/>
        <a:lstStyle/>
        <a:p>
          <a:endParaRPr lang="zh-CN" altLang="en-US"/>
        </a:p>
      </dgm:t>
    </dgm:pt>
    <dgm:pt modelId="{2B8B680B-E813-40FD-A8AC-C28014F9CB9B}" type="sibTrans" cxnId="{0D64ED44-14A4-4C86-8F0C-003F9D04BC75}">
      <dgm:prSet/>
      <dgm:spPr/>
      <dgm:t>
        <a:bodyPr/>
        <a:lstStyle/>
        <a:p>
          <a:endParaRPr lang="zh-CN" altLang="en-US"/>
        </a:p>
      </dgm:t>
    </dgm:pt>
    <dgm:pt modelId="{07FDBBBA-5C4F-49DE-847D-15FAC5C6707E}">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总结与展望</a:t>
          </a:r>
        </a:p>
      </dgm:t>
    </dgm:pt>
    <dgm:pt modelId="{B10D91D2-7663-40AC-AA49-83B760230C2A}" type="parTrans" cxnId="{3593E309-480E-4A14-A96D-E91076B8B670}">
      <dgm:prSet/>
      <dgm:spPr/>
      <dgm:t>
        <a:bodyPr/>
        <a:lstStyle/>
        <a:p>
          <a:endParaRPr lang="zh-CN" altLang="en-US"/>
        </a:p>
      </dgm:t>
    </dgm:pt>
    <dgm:pt modelId="{AB7CEA9F-1603-41C1-9E16-FC4E7D393A48}" type="sibTrans" cxnId="{3593E309-480E-4A14-A96D-E91076B8B670}">
      <dgm:prSet/>
      <dgm:spPr/>
      <dgm:t>
        <a:bodyPr/>
        <a:lstStyle/>
        <a:p>
          <a:endParaRPr lang="zh-CN" altLang="en-US"/>
        </a:p>
      </dgm:t>
    </dgm:pt>
    <dgm:pt modelId="{7F6F2014-19FB-4F13-944C-FF68F9532CEF}" type="pres">
      <dgm:prSet presAssocID="{F664081C-E246-46A7-9931-F50800E31F0B}" presName="Name0" presStyleCnt="0">
        <dgm:presLayoutVars>
          <dgm:chMax val="7"/>
          <dgm:chPref val="7"/>
          <dgm:dir/>
        </dgm:presLayoutVars>
      </dgm:prSet>
      <dgm:spPr/>
    </dgm:pt>
    <dgm:pt modelId="{3B478C48-39D9-4F61-91D5-6B1057D7AB58}" type="pres">
      <dgm:prSet presAssocID="{F664081C-E246-46A7-9931-F50800E31F0B}" presName="Name1" presStyleCnt="0"/>
      <dgm:spPr/>
    </dgm:pt>
    <dgm:pt modelId="{F067F3A5-D04D-463D-9F17-791125A64A67}" type="pres">
      <dgm:prSet presAssocID="{F664081C-E246-46A7-9931-F50800E31F0B}" presName="cycle" presStyleCnt="0"/>
      <dgm:spPr/>
    </dgm:pt>
    <dgm:pt modelId="{C0FB693E-7928-4D07-B67C-A476ADFC091A}" type="pres">
      <dgm:prSet presAssocID="{F664081C-E246-46A7-9931-F50800E31F0B}" presName="srcNode" presStyleLbl="node1" presStyleIdx="0" presStyleCnt="5"/>
      <dgm:spPr/>
    </dgm:pt>
    <dgm:pt modelId="{ECD611CF-2ABB-4AC2-B7B0-19CB0476D063}" type="pres">
      <dgm:prSet presAssocID="{F664081C-E246-46A7-9931-F50800E31F0B}" presName="conn" presStyleLbl="parChTrans1D2" presStyleIdx="0" presStyleCnt="1"/>
      <dgm:spPr/>
    </dgm:pt>
    <dgm:pt modelId="{556071BA-BF47-4DB7-804C-AAA52E3A8963}" type="pres">
      <dgm:prSet presAssocID="{F664081C-E246-46A7-9931-F50800E31F0B}" presName="extraNode" presStyleLbl="node1" presStyleIdx="0" presStyleCnt="5"/>
      <dgm:spPr/>
    </dgm:pt>
    <dgm:pt modelId="{28B66008-BBD4-4A35-9429-9ADC2D30576A}" type="pres">
      <dgm:prSet presAssocID="{F664081C-E246-46A7-9931-F50800E31F0B}" presName="dstNode" presStyleLbl="node1" presStyleIdx="0" presStyleCnt="5"/>
      <dgm:spPr/>
    </dgm:pt>
    <dgm:pt modelId="{974C8BE4-4BD5-4CD8-9622-CBBB501D9CB3}" type="pres">
      <dgm:prSet presAssocID="{06ABF098-8B8A-468D-9914-A4472647B438}" presName="text_1" presStyleLbl="node1" presStyleIdx="0" presStyleCnt="5">
        <dgm:presLayoutVars>
          <dgm:bulletEnabled val="1"/>
        </dgm:presLayoutVars>
      </dgm:prSet>
      <dgm:spPr/>
    </dgm:pt>
    <dgm:pt modelId="{D190413E-FFFE-49C2-B6E1-556E5DF3D245}" type="pres">
      <dgm:prSet presAssocID="{06ABF098-8B8A-468D-9914-A4472647B438}" presName="accent_1" presStyleCnt="0"/>
      <dgm:spPr/>
    </dgm:pt>
    <dgm:pt modelId="{8D724422-9DCA-474B-88B4-287625C434E6}" type="pres">
      <dgm:prSet presAssocID="{06ABF098-8B8A-468D-9914-A4472647B438}" presName="accentRepeatNode" presStyleLbl="solidFgAcc1" presStyleIdx="0" presStyleCnt="5"/>
      <dgm:spPr>
        <a:solidFill>
          <a:schemeClr val="bg1"/>
        </a:solidFill>
      </dgm:spPr>
    </dgm:pt>
    <dgm:pt modelId="{CD0ADF77-A13E-41AD-BC2A-7BE89EB5313A}" type="pres">
      <dgm:prSet presAssocID="{B4033D50-0F86-42C8-89F2-1AA95EB5D68F}" presName="text_2" presStyleLbl="node1" presStyleIdx="1" presStyleCnt="5">
        <dgm:presLayoutVars>
          <dgm:bulletEnabled val="1"/>
        </dgm:presLayoutVars>
      </dgm:prSet>
      <dgm:spPr>
        <a:xfrm>
          <a:off x="716177" y="971288"/>
          <a:ext cx="6720287" cy="485838"/>
        </a:xfrm>
        <a:prstGeom prst="rect">
          <a:avLst/>
        </a:prstGeom>
      </dgm:spPr>
    </dgm:pt>
    <dgm:pt modelId="{79A2AF47-728C-4BED-9ABA-1B1F04F1616F}" type="pres">
      <dgm:prSet presAssocID="{B4033D50-0F86-42C8-89F2-1AA95EB5D68F}" presName="accent_2" presStyleCnt="0"/>
      <dgm:spPr/>
    </dgm:pt>
    <dgm:pt modelId="{07293B56-5C90-4C2E-90AF-06451F486B32}" type="pres">
      <dgm:prSet presAssocID="{B4033D50-0F86-42C8-89F2-1AA95EB5D68F}" presName="accentRepeatNode" presStyleLbl="solidFgAcc1" presStyleIdx="1" presStyleCnt="5"/>
      <dgm: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gm:spPr>
    </dgm:pt>
    <dgm:pt modelId="{F898AB05-AB41-457F-9BF3-B952D233C062}" type="pres">
      <dgm:prSet presAssocID="{7D090842-D866-4B09-B107-7EBAC1AA5CBD}" presName="text_3" presStyleLbl="node1" presStyleIdx="2" presStyleCnt="5">
        <dgm:presLayoutVars>
          <dgm:bulletEnabled val="1"/>
        </dgm:presLayoutVars>
      </dgm:prSet>
      <dgm:spPr/>
    </dgm:pt>
    <dgm:pt modelId="{DA0B57D8-594E-43DF-914B-54678104CDB9}" type="pres">
      <dgm:prSet presAssocID="{7D090842-D866-4B09-B107-7EBAC1AA5CBD}" presName="accent_3" presStyleCnt="0"/>
      <dgm:spPr/>
    </dgm:pt>
    <dgm:pt modelId="{932B8A8B-E60F-4C97-AFC7-E1EA2D1892DB}" type="pres">
      <dgm:prSet presAssocID="{7D090842-D866-4B09-B107-7EBAC1AA5CBD}" presName="accentRepeatNode" presStyleLbl="solidFgAcc1" presStyleIdx="2" presStyleCnt="5"/>
      <dgm:spPr/>
    </dgm:pt>
    <dgm:pt modelId="{9C7F08EE-9FF6-42CE-9920-3912EABAD6D4}" type="pres">
      <dgm:prSet presAssocID="{429E4EC5-7656-417E-B1A1-FC9834BC3A78}" presName="text_4" presStyleLbl="node1" presStyleIdx="3" presStyleCnt="5">
        <dgm:presLayoutVars>
          <dgm:bulletEnabled val="1"/>
        </dgm:presLayoutVars>
      </dgm:prSet>
      <dgm:spPr>
        <a:xfrm>
          <a:off x="716177" y="2428336"/>
          <a:ext cx="6720287" cy="485838"/>
        </a:xfrm>
        <a:prstGeom prst="rect">
          <a:avLst/>
        </a:prstGeom>
      </dgm:spPr>
    </dgm:pt>
    <dgm:pt modelId="{076C5EFA-D0DF-416B-B148-F3FDA33ED88D}" type="pres">
      <dgm:prSet presAssocID="{429E4EC5-7656-417E-B1A1-FC9834BC3A78}" presName="accent_4" presStyleCnt="0"/>
      <dgm:spPr/>
    </dgm:pt>
    <dgm:pt modelId="{534F5C69-7E47-4A54-B327-CE9308C71788}" type="pres">
      <dgm:prSet presAssocID="{429E4EC5-7656-417E-B1A1-FC9834BC3A78}" presName="accentRepeatNode" presStyleLbl="solidFgAcc1" presStyleIdx="3" presStyleCnt="5"/>
      <dgm:spPr>
        <a:xfrm>
          <a:off x="412528" y="2367606"/>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 modelId="{88E3C212-2249-4CFD-8E55-5D1BE99F9E7C}" type="pres">
      <dgm:prSet presAssocID="{07FDBBBA-5C4F-49DE-847D-15FAC5C6707E}" presName="text_5" presStyleLbl="node1" presStyleIdx="4" presStyleCnt="5">
        <dgm:presLayoutVars>
          <dgm:bulletEnabled val="1"/>
        </dgm:presLayoutVars>
      </dgm:prSet>
      <dgm:spPr/>
    </dgm:pt>
    <dgm:pt modelId="{435A2506-ACC1-47D3-8142-2E799AD8B69B}" type="pres">
      <dgm:prSet presAssocID="{07FDBBBA-5C4F-49DE-847D-15FAC5C6707E}" presName="accent_5" presStyleCnt="0"/>
      <dgm:spPr/>
    </dgm:pt>
    <dgm:pt modelId="{FB2E3FDA-25CA-4F24-84DA-D6012D5B54BB}" type="pres">
      <dgm:prSet presAssocID="{07FDBBBA-5C4F-49DE-847D-15FAC5C6707E}" presName="accentRepeatNode" presStyleLbl="solidFgAcc1" presStyleIdx="4" presStyleCnt="5"/>
      <dgm:spPr/>
    </dgm:pt>
  </dgm:ptLst>
  <dgm:cxnLst>
    <dgm:cxn modelId="{3593E309-480E-4A14-A96D-E91076B8B670}" srcId="{F664081C-E246-46A7-9931-F50800E31F0B}" destId="{07FDBBBA-5C4F-49DE-847D-15FAC5C6707E}" srcOrd="4" destOrd="0" parTransId="{B10D91D2-7663-40AC-AA49-83B760230C2A}" sibTransId="{AB7CEA9F-1603-41C1-9E16-FC4E7D393A48}"/>
    <dgm:cxn modelId="{C2CDA022-765F-4C86-BBE5-38DBAA99D671}" type="presOf" srcId="{F664081C-E246-46A7-9931-F50800E31F0B}" destId="{7F6F2014-19FB-4F13-944C-FF68F9532CEF}" srcOrd="0" destOrd="0" presId="urn:microsoft.com/office/officeart/2008/layout/VerticalCurvedList"/>
    <dgm:cxn modelId="{2084B626-517F-459A-8B3C-66676BA7684F}" srcId="{F664081C-E246-46A7-9931-F50800E31F0B}" destId="{7D090842-D866-4B09-B107-7EBAC1AA5CBD}" srcOrd="2" destOrd="0" parTransId="{BF89B6ED-07F6-4E8E-9D5B-8D031D529F40}" sibTransId="{5621DBED-873F-4A58-8FCD-309DE511485B}"/>
    <dgm:cxn modelId="{2C1E602E-782C-4236-BD3D-44EFCCED91BB}" type="presOf" srcId="{06ABF098-8B8A-468D-9914-A4472647B438}" destId="{974C8BE4-4BD5-4CD8-9622-CBBB501D9CB3}" srcOrd="0" destOrd="0" presId="urn:microsoft.com/office/officeart/2008/layout/VerticalCurvedList"/>
    <dgm:cxn modelId="{E5D55036-5DC5-4981-B27A-A0F406EDFF59}" type="presOf" srcId="{429E4EC5-7656-417E-B1A1-FC9834BC3A78}" destId="{9C7F08EE-9FF6-42CE-9920-3912EABAD6D4}" srcOrd="0" destOrd="0" presId="urn:microsoft.com/office/officeart/2008/layout/VerticalCurvedList"/>
    <dgm:cxn modelId="{97723238-6BEB-4734-925E-F3582A1718AD}" type="presOf" srcId="{B4033D50-0F86-42C8-89F2-1AA95EB5D68F}" destId="{CD0ADF77-A13E-41AD-BC2A-7BE89EB5313A}" srcOrd="0" destOrd="0" presId="urn:microsoft.com/office/officeart/2008/layout/VerticalCurvedList"/>
    <dgm:cxn modelId="{0D64ED44-14A4-4C86-8F0C-003F9D04BC75}" srcId="{F664081C-E246-46A7-9931-F50800E31F0B}" destId="{429E4EC5-7656-417E-B1A1-FC9834BC3A78}" srcOrd="3" destOrd="0" parTransId="{5786DE96-725A-409E-93BF-031F9374EF4D}" sibTransId="{2B8B680B-E813-40FD-A8AC-C28014F9CB9B}"/>
    <dgm:cxn modelId="{4ED7C84A-5805-44EC-98ED-2816F815026E}" type="presOf" srcId="{B2FA3D96-27FC-42CC-B362-3FC5F6578523}" destId="{ECD611CF-2ABB-4AC2-B7B0-19CB0476D063}" srcOrd="0" destOrd="0" presId="urn:microsoft.com/office/officeart/2008/layout/VerticalCurvedList"/>
    <dgm:cxn modelId="{7C6D8A78-3847-4D10-B56C-9085920D684E}" srcId="{F664081C-E246-46A7-9931-F50800E31F0B}" destId="{B4033D50-0F86-42C8-89F2-1AA95EB5D68F}" srcOrd="1" destOrd="0" parTransId="{FE32D476-C984-4BFD-9A36-67CCBD3098CC}" sibTransId="{DA927E24-3395-4175-A87F-472050E9F181}"/>
    <dgm:cxn modelId="{05C4BAA9-61BB-451F-9981-3D1886A561DC}" type="presOf" srcId="{7D090842-D866-4B09-B107-7EBAC1AA5CBD}" destId="{F898AB05-AB41-457F-9BF3-B952D233C062}" srcOrd="0" destOrd="0" presId="urn:microsoft.com/office/officeart/2008/layout/VerticalCurvedList"/>
    <dgm:cxn modelId="{E5C83FCB-F49F-4B88-A9F7-51F3CE28AA42}" type="presOf" srcId="{07FDBBBA-5C4F-49DE-847D-15FAC5C6707E}" destId="{88E3C212-2249-4CFD-8E55-5D1BE99F9E7C}" srcOrd="0" destOrd="0" presId="urn:microsoft.com/office/officeart/2008/layout/VerticalCurvedList"/>
    <dgm:cxn modelId="{93FB72E1-3944-45CE-A916-1789ADB985F8}" srcId="{F664081C-E246-46A7-9931-F50800E31F0B}" destId="{06ABF098-8B8A-468D-9914-A4472647B438}" srcOrd="0" destOrd="0" parTransId="{8FF11CB3-3A88-47EF-89B3-E170CD422C24}" sibTransId="{B2FA3D96-27FC-42CC-B362-3FC5F6578523}"/>
    <dgm:cxn modelId="{26013C30-1EFA-4DB0-A933-EB2795631F85}" type="presParOf" srcId="{7F6F2014-19FB-4F13-944C-FF68F9532CEF}" destId="{3B478C48-39D9-4F61-91D5-6B1057D7AB58}" srcOrd="0" destOrd="0" presId="urn:microsoft.com/office/officeart/2008/layout/VerticalCurvedList"/>
    <dgm:cxn modelId="{3C772E7B-4862-408A-996C-AD179395C3FF}" type="presParOf" srcId="{3B478C48-39D9-4F61-91D5-6B1057D7AB58}" destId="{F067F3A5-D04D-463D-9F17-791125A64A67}" srcOrd="0" destOrd="0" presId="urn:microsoft.com/office/officeart/2008/layout/VerticalCurvedList"/>
    <dgm:cxn modelId="{5C9392B0-7118-46ED-B915-0484BEA2F1D3}" type="presParOf" srcId="{F067F3A5-D04D-463D-9F17-791125A64A67}" destId="{C0FB693E-7928-4D07-B67C-A476ADFC091A}" srcOrd="0" destOrd="0" presId="urn:microsoft.com/office/officeart/2008/layout/VerticalCurvedList"/>
    <dgm:cxn modelId="{DC75CA1D-DEAA-4CDC-97D5-C87B7509DAC5}" type="presParOf" srcId="{F067F3A5-D04D-463D-9F17-791125A64A67}" destId="{ECD611CF-2ABB-4AC2-B7B0-19CB0476D063}" srcOrd="1" destOrd="0" presId="urn:microsoft.com/office/officeart/2008/layout/VerticalCurvedList"/>
    <dgm:cxn modelId="{F6347253-1379-41B5-B088-23B6EC62DBC6}" type="presParOf" srcId="{F067F3A5-D04D-463D-9F17-791125A64A67}" destId="{556071BA-BF47-4DB7-804C-AAA52E3A8963}" srcOrd="2" destOrd="0" presId="urn:microsoft.com/office/officeart/2008/layout/VerticalCurvedList"/>
    <dgm:cxn modelId="{CA09ED27-A5AD-413B-A7CF-4050A5F1EDD6}" type="presParOf" srcId="{F067F3A5-D04D-463D-9F17-791125A64A67}" destId="{28B66008-BBD4-4A35-9429-9ADC2D30576A}" srcOrd="3" destOrd="0" presId="urn:microsoft.com/office/officeart/2008/layout/VerticalCurvedList"/>
    <dgm:cxn modelId="{B59BD2FB-6223-47E9-9132-D08126ADE657}" type="presParOf" srcId="{3B478C48-39D9-4F61-91D5-6B1057D7AB58}" destId="{974C8BE4-4BD5-4CD8-9622-CBBB501D9CB3}" srcOrd="1" destOrd="0" presId="urn:microsoft.com/office/officeart/2008/layout/VerticalCurvedList"/>
    <dgm:cxn modelId="{46E6C269-AA25-4CC8-8A30-B3EDBAF8FF80}" type="presParOf" srcId="{3B478C48-39D9-4F61-91D5-6B1057D7AB58}" destId="{D190413E-FFFE-49C2-B6E1-556E5DF3D245}" srcOrd="2" destOrd="0" presId="urn:microsoft.com/office/officeart/2008/layout/VerticalCurvedList"/>
    <dgm:cxn modelId="{0E4F08D0-9C8B-4C82-96C6-0DE081967C65}" type="presParOf" srcId="{D190413E-FFFE-49C2-B6E1-556E5DF3D245}" destId="{8D724422-9DCA-474B-88B4-287625C434E6}" srcOrd="0" destOrd="0" presId="urn:microsoft.com/office/officeart/2008/layout/VerticalCurvedList"/>
    <dgm:cxn modelId="{F8C75C90-2862-47E3-B01C-B396A59DD27E}" type="presParOf" srcId="{3B478C48-39D9-4F61-91D5-6B1057D7AB58}" destId="{CD0ADF77-A13E-41AD-BC2A-7BE89EB5313A}" srcOrd="3" destOrd="0" presId="urn:microsoft.com/office/officeart/2008/layout/VerticalCurvedList"/>
    <dgm:cxn modelId="{5BA4B473-9B65-47C1-8887-83D54A244EDC}" type="presParOf" srcId="{3B478C48-39D9-4F61-91D5-6B1057D7AB58}" destId="{79A2AF47-728C-4BED-9ABA-1B1F04F1616F}" srcOrd="4" destOrd="0" presId="urn:microsoft.com/office/officeart/2008/layout/VerticalCurvedList"/>
    <dgm:cxn modelId="{729EEB51-F1BD-4995-B5DB-C2A6B2CA3892}" type="presParOf" srcId="{79A2AF47-728C-4BED-9ABA-1B1F04F1616F}" destId="{07293B56-5C90-4C2E-90AF-06451F486B32}" srcOrd="0" destOrd="0" presId="urn:microsoft.com/office/officeart/2008/layout/VerticalCurvedList"/>
    <dgm:cxn modelId="{C1921647-3643-4870-8B9D-7BC8BAF50DB9}" type="presParOf" srcId="{3B478C48-39D9-4F61-91D5-6B1057D7AB58}" destId="{F898AB05-AB41-457F-9BF3-B952D233C062}" srcOrd="5" destOrd="0" presId="urn:microsoft.com/office/officeart/2008/layout/VerticalCurvedList"/>
    <dgm:cxn modelId="{D2DFA38E-23B3-4D60-AC25-E4CDA31F111A}" type="presParOf" srcId="{3B478C48-39D9-4F61-91D5-6B1057D7AB58}" destId="{DA0B57D8-594E-43DF-914B-54678104CDB9}" srcOrd="6" destOrd="0" presId="urn:microsoft.com/office/officeart/2008/layout/VerticalCurvedList"/>
    <dgm:cxn modelId="{2790C009-3D82-4A1D-8382-A6304A912D0A}" type="presParOf" srcId="{DA0B57D8-594E-43DF-914B-54678104CDB9}" destId="{932B8A8B-E60F-4C97-AFC7-E1EA2D1892DB}" srcOrd="0" destOrd="0" presId="urn:microsoft.com/office/officeart/2008/layout/VerticalCurvedList"/>
    <dgm:cxn modelId="{703F023E-7218-4985-8115-54B9A068EABB}" type="presParOf" srcId="{3B478C48-39D9-4F61-91D5-6B1057D7AB58}" destId="{9C7F08EE-9FF6-42CE-9920-3912EABAD6D4}" srcOrd="7" destOrd="0" presId="urn:microsoft.com/office/officeart/2008/layout/VerticalCurvedList"/>
    <dgm:cxn modelId="{3B9AC54E-04A3-4433-8A21-BA95BFCDF791}" type="presParOf" srcId="{3B478C48-39D9-4F61-91D5-6B1057D7AB58}" destId="{076C5EFA-D0DF-416B-B148-F3FDA33ED88D}" srcOrd="8" destOrd="0" presId="urn:microsoft.com/office/officeart/2008/layout/VerticalCurvedList"/>
    <dgm:cxn modelId="{26DB006C-2A14-47B7-8D2A-135E964CA018}" type="presParOf" srcId="{076C5EFA-D0DF-416B-B148-F3FDA33ED88D}" destId="{534F5C69-7E47-4A54-B327-CE9308C71788}" srcOrd="0" destOrd="0" presId="urn:microsoft.com/office/officeart/2008/layout/VerticalCurvedList"/>
    <dgm:cxn modelId="{178EA8B8-8211-45A7-99C3-735AA2FB502E}" type="presParOf" srcId="{3B478C48-39D9-4F61-91D5-6B1057D7AB58}" destId="{88E3C212-2249-4CFD-8E55-5D1BE99F9E7C}" srcOrd="9" destOrd="0" presId="urn:microsoft.com/office/officeart/2008/layout/VerticalCurvedList"/>
    <dgm:cxn modelId="{68350C42-3DB1-432E-A5B1-605A307B7DEE}" type="presParOf" srcId="{3B478C48-39D9-4F61-91D5-6B1057D7AB58}" destId="{435A2506-ACC1-47D3-8142-2E799AD8B69B}" srcOrd="10" destOrd="0" presId="urn:microsoft.com/office/officeart/2008/layout/VerticalCurvedList"/>
    <dgm:cxn modelId="{D8491737-E471-4F32-B371-20EF962FEEF7}" type="presParOf" srcId="{435A2506-ACC1-47D3-8142-2E799AD8B69B}" destId="{FB2E3FDA-25CA-4F24-84DA-D6012D5B54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4081C-E246-46A7-9931-F50800E31F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06ABF098-8B8A-468D-9914-A4472647B438}">
      <dgm:prSet phldrT="[文本]" custT="1"/>
      <dgm:spPr>
        <a:solidFill>
          <a:srgbClr val="EBF5EB"/>
        </a:solidFill>
      </dgm:spPr>
      <dgm:t>
        <a:bodyPr/>
        <a:lstStyle/>
        <a:p>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gm:t>
    </dgm:pt>
    <dgm:pt modelId="{8FF11CB3-3A88-47EF-89B3-E170CD422C24}" type="parTrans" cxnId="{93FB72E1-3944-45CE-A916-1789ADB985F8}">
      <dgm:prSet/>
      <dgm:spPr/>
      <dgm:t>
        <a:bodyPr/>
        <a:lstStyle/>
        <a:p>
          <a:endParaRPr lang="zh-CN" altLang="en-US"/>
        </a:p>
      </dgm:t>
    </dgm:pt>
    <dgm:pt modelId="{B2FA3D96-27FC-42CC-B362-3FC5F6578523}" type="sibTrans" cxnId="{93FB72E1-3944-45CE-A916-1789ADB985F8}">
      <dgm:prSet/>
      <dgm:spPr/>
      <dgm:t>
        <a:bodyPr/>
        <a:lstStyle/>
        <a:p>
          <a:endParaRPr lang="zh-CN" altLang="en-US"/>
        </a:p>
      </dgm:t>
    </dgm:pt>
    <dgm:pt modelId="{B4033D50-0F86-42C8-89F2-1AA95EB5D68F}">
      <dgm:prSet phldrT="[文本]" custT="1"/>
      <dgm:spPr>
        <a:solidFill>
          <a:srgbClr val="EBF5EB"/>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gm:t>
    </dgm:pt>
    <dgm:pt modelId="{FE32D476-C984-4BFD-9A36-67CCBD3098CC}" type="parTrans" cxnId="{7C6D8A78-3847-4D10-B56C-9085920D684E}">
      <dgm:prSet/>
      <dgm:spPr/>
      <dgm:t>
        <a:bodyPr/>
        <a:lstStyle/>
        <a:p>
          <a:endParaRPr lang="zh-CN" altLang="en-US"/>
        </a:p>
      </dgm:t>
    </dgm:pt>
    <dgm:pt modelId="{DA927E24-3395-4175-A87F-472050E9F181}" type="sibTrans" cxnId="{7C6D8A78-3847-4D10-B56C-9085920D684E}">
      <dgm:prSet/>
      <dgm:spPr/>
      <dgm:t>
        <a:bodyPr/>
        <a:lstStyle/>
        <a:p>
          <a:endParaRPr lang="zh-CN" altLang="en-US"/>
        </a:p>
      </dgm:t>
    </dgm:pt>
    <dgm:pt modelId="{7D090842-D866-4B09-B107-7EBAC1AA5CBD}">
      <dgm:prSet phldrT="[文本]"/>
      <dgm:spPr>
        <a:solidFill>
          <a:srgbClr val="EBF5EB"/>
        </a:solidFill>
        <a:effectLst/>
      </dgm:spPr>
      <dgm:t>
        <a:bodyPr/>
        <a:lstStyle/>
        <a:p>
          <a:pPr>
            <a:buNone/>
          </a:pPr>
          <a:r>
            <a:rPr lang="zh-CN" altLang="en-US" baseline="0" dirty="0">
              <a:solidFill>
                <a:srgbClr val="00447A"/>
              </a:solidFill>
              <a:latin typeface="Times  New Roman"/>
              <a:ea typeface="黑体" panose="02010609060101010101" pitchFamily="49" charset="-122"/>
              <a:cs typeface="+mn-cs"/>
            </a:rPr>
            <a:t>基于</a:t>
          </a:r>
          <a:r>
            <a:rPr lang="en-US" altLang="zh-CN" baseline="0" dirty="0">
              <a:solidFill>
                <a:srgbClr val="00447A"/>
              </a:solidFill>
              <a:latin typeface="Times  New Roman"/>
              <a:ea typeface="黑体" panose="02010609060101010101" pitchFamily="49" charset="-122"/>
              <a:cs typeface="+mn-cs"/>
            </a:rPr>
            <a:t>ANFIS</a:t>
          </a:r>
          <a:r>
            <a:rPr lang="zh-CN" altLang="en-US" baseline="0" dirty="0">
              <a:solidFill>
                <a:srgbClr val="00447A"/>
              </a:solidFill>
              <a:latin typeface="Times  New Roman"/>
              <a:ea typeface="黑体" panose="02010609060101010101" pitchFamily="49" charset="-122"/>
              <a:cs typeface="+mn-cs"/>
            </a:rPr>
            <a:t>的操作参数优化</a:t>
          </a:r>
        </a:p>
      </dgm:t>
    </dgm:pt>
    <dgm:pt modelId="{BF89B6ED-07F6-4E8E-9D5B-8D031D529F40}" type="parTrans" cxnId="{2084B626-517F-459A-8B3C-66676BA7684F}">
      <dgm:prSet/>
      <dgm:spPr/>
      <dgm:t>
        <a:bodyPr/>
        <a:lstStyle/>
        <a:p>
          <a:endParaRPr lang="zh-CN" altLang="en-US"/>
        </a:p>
      </dgm:t>
    </dgm:pt>
    <dgm:pt modelId="{5621DBED-873F-4A58-8FCD-309DE511485B}" type="sibTrans" cxnId="{2084B626-517F-459A-8B3C-66676BA7684F}">
      <dgm:prSet/>
      <dgm:spPr/>
      <dgm:t>
        <a:bodyPr/>
        <a:lstStyle/>
        <a:p>
          <a:endParaRPr lang="zh-CN" altLang="en-US"/>
        </a:p>
      </dgm:t>
    </dgm:pt>
    <dgm:pt modelId="{429E4EC5-7656-417E-B1A1-FC9834BC3A78}">
      <dgm:prSet/>
      <dgm:spPr>
        <a:solidFill>
          <a:srgbClr val="EBF5EB"/>
        </a:solidFill>
      </dgm:spPr>
      <dgm:t>
        <a:bodyPr/>
        <a:lstStyle/>
        <a:p>
          <a:pPr>
            <a:buNone/>
          </a:pPr>
          <a:r>
            <a:rPr lang="zh-CN" altLang="en-US" dirty="0">
              <a:solidFill>
                <a:srgbClr val="00447A"/>
              </a:solidFill>
              <a:latin typeface="黑体" panose="02010609060101010101" pitchFamily="49" charset="-122"/>
              <a:ea typeface="黑体" panose="02010609060101010101" pitchFamily="49" charset="-122"/>
              <a:cs typeface="+mn-cs"/>
            </a:rPr>
            <a:t>煤矿作业现场应用测试</a:t>
          </a:r>
        </a:p>
      </dgm:t>
    </dgm:pt>
    <dgm:pt modelId="{5786DE96-725A-409E-93BF-031F9374EF4D}" type="parTrans" cxnId="{0D64ED44-14A4-4C86-8F0C-003F9D04BC75}">
      <dgm:prSet/>
      <dgm:spPr/>
      <dgm:t>
        <a:bodyPr/>
        <a:lstStyle/>
        <a:p>
          <a:endParaRPr lang="zh-CN" altLang="en-US"/>
        </a:p>
      </dgm:t>
    </dgm:pt>
    <dgm:pt modelId="{2B8B680B-E813-40FD-A8AC-C28014F9CB9B}" type="sibTrans" cxnId="{0D64ED44-14A4-4C86-8F0C-003F9D04BC75}">
      <dgm:prSet/>
      <dgm:spPr/>
      <dgm:t>
        <a:bodyPr/>
        <a:lstStyle/>
        <a:p>
          <a:endParaRPr lang="zh-CN" altLang="en-US"/>
        </a:p>
      </dgm:t>
    </dgm:pt>
    <dgm:pt modelId="{07FDBBBA-5C4F-49DE-847D-15FAC5C6707E}">
      <dgm:prSet custT="1"/>
      <dgm:spPr>
        <a:solidFill>
          <a:srgbClr val="99CC99">
            <a:lumMod val="60000"/>
            <a:lumOff val="40000"/>
          </a:srgbClr>
        </a:solidFill>
        <a:ln w="25400" cap="flat" cmpd="sng" algn="ctr">
          <a:solidFill>
            <a:srgbClr val="FFFFFF">
              <a:hueOff val="0"/>
              <a:satOff val="0"/>
              <a:lumOff val="0"/>
              <a:alphaOff val="0"/>
            </a:srgbClr>
          </a:solidFill>
          <a:prstDash val="solid"/>
        </a:ln>
        <a:effectLst/>
      </dgm:spPr>
      <dgm:t>
        <a:bodyPr spcFirstLastPara="0" vert="horz" wrap="square" lIns="385634" tIns="60960" rIns="60960" bIns="60960" numCol="1" spcCol="1270" anchor="ctr" anchorCtr="0"/>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gm:t>
    </dgm:pt>
    <dgm:pt modelId="{B10D91D2-7663-40AC-AA49-83B760230C2A}" type="parTrans" cxnId="{3593E309-480E-4A14-A96D-E91076B8B670}">
      <dgm:prSet/>
      <dgm:spPr/>
      <dgm:t>
        <a:bodyPr/>
        <a:lstStyle/>
        <a:p>
          <a:endParaRPr lang="zh-CN" altLang="en-US"/>
        </a:p>
      </dgm:t>
    </dgm:pt>
    <dgm:pt modelId="{AB7CEA9F-1603-41C1-9E16-FC4E7D393A48}" type="sibTrans" cxnId="{3593E309-480E-4A14-A96D-E91076B8B670}">
      <dgm:prSet/>
      <dgm:spPr/>
      <dgm:t>
        <a:bodyPr/>
        <a:lstStyle/>
        <a:p>
          <a:endParaRPr lang="zh-CN" altLang="en-US"/>
        </a:p>
      </dgm:t>
    </dgm:pt>
    <dgm:pt modelId="{7F6F2014-19FB-4F13-944C-FF68F9532CEF}" type="pres">
      <dgm:prSet presAssocID="{F664081C-E246-46A7-9931-F50800E31F0B}" presName="Name0" presStyleCnt="0">
        <dgm:presLayoutVars>
          <dgm:chMax val="7"/>
          <dgm:chPref val="7"/>
          <dgm:dir/>
        </dgm:presLayoutVars>
      </dgm:prSet>
      <dgm:spPr/>
    </dgm:pt>
    <dgm:pt modelId="{3B478C48-39D9-4F61-91D5-6B1057D7AB58}" type="pres">
      <dgm:prSet presAssocID="{F664081C-E246-46A7-9931-F50800E31F0B}" presName="Name1" presStyleCnt="0"/>
      <dgm:spPr/>
    </dgm:pt>
    <dgm:pt modelId="{F067F3A5-D04D-463D-9F17-791125A64A67}" type="pres">
      <dgm:prSet presAssocID="{F664081C-E246-46A7-9931-F50800E31F0B}" presName="cycle" presStyleCnt="0"/>
      <dgm:spPr/>
    </dgm:pt>
    <dgm:pt modelId="{C0FB693E-7928-4D07-B67C-A476ADFC091A}" type="pres">
      <dgm:prSet presAssocID="{F664081C-E246-46A7-9931-F50800E31F0B}" presName="srcNode" presStyleLbl="node1" presStyleIdx="0" presStyleCnt="5"/>
      <dgm:spPr/>
    </dgm:pt>
    <dgm:pt modelId="{ECD611CF-2ABB-4AC2-B7B0-19CB0476D063}" type="pres">
      <dgm:prSet presAssocID="{F664081C-E246-46A7-9931-F50800E31F0B}" presName="conn" presStyleLbl="parChTrans1D2" presStyleIdx="0" presStyleCnt="1"/>
      <dgm:spPr/>
    </dgm:pt>
    <dgm:pt modelId="{556071BA-BF47-4DB7-804C-AAA52E3A8963}" type="pres">
      <dgm:prSet presAssocID="{F664081C-E246-46A7-9931-F50800E31F0B}" presName="extraNode" presStyleLbl="node1" presStyleIdx="0" presStyleCnt="5"/>
      <dgm:spPr/>
    </dgm:pt>
    <dgm:pt modelId="{28B66008-BBD4-4A35-9429-9ADC2D30576A}" type="pres">
      <dgm:prSet presAssocID="{F664081C-E246-46A7-9931-F50800E31F0B}" presName="dstNode" presStyleLbl="node1" presStyleIdx="0" presStyleCnt="5"/>
      <dgm:spPr/>
    </dgm:pt>
    <dgm:pt modelId="{974C8BE4-4BD5-4CD8-9622-CBBB501D9CB3}" type="pres">
      <dgm:prSet presAssocID="{06ABF098-8B8A-468D-9914-A4472647B438}" presName="text_1" presStyleLbl="node1" presStyleIdx="0" presStyleCnt="5">
        <dgm:presLayoutVars>
          <dgm:bulletEnabled val="1"/>
        </dgm:presLayoutVars>
      </dgm:prSet>
      <dgm:spPr/>
    </dgm:pt>
    <dgm:pt modelId="{D190413E-FFFE-49C2-B6E1-556E5DF3D245}" type="pres">
      <dgm:prSet presAssocID="{06ABF098-8B8A-468D-9914-A4472647B438}" presName="accent_1" presStyleCnt="0"/>
      <dgm:spPr/>
    </dgm:pt>
    <dgm:pt modelId="{8D724422-9DCA-474B-88B4-287625C434E6}" type="pres">
      <dgm:prSet presAssocID="{06ABF098-8B8A-468D-9914-A4472647B438}" presName="accentRepeatNode" presStyleLbl="solidFgAcc1" presStyleIdx="0" presStyleCnt="5"/>
      <dgm:spPr>
        <a:solidFill>
          <a:schemeClr val="bg1"/>
        </a:solidFill>
      </dgm:spPr>
    </dgm:pt>
    <dgm:pt modelId="{CD0ADF77-A13E-41AD-BC2A-7BE89EB5313A}" type="pres">
      <dgm:prSet presAssocID="{B4033D50-0F86-42C8-89F2-1AA95EB5D68F}" presName="text_2" presStyleLbl="node1" presStyleIdx="1" presStyleCnt="5">
        <dgm:presLayoutVars>
          <dgm:bulletEnabled val="1"/>
        </dgm:presLayoutVars>
      </dgm:prSet>
      <dgm:spPr>
        <a:xfrm>
          <a:off x="716177" y="971288"/>
          <a:ext cx="6720287" cy="485838"/>
        </a:xfrm>
        <a:prstGeom prst="rect">
          <a:avLst/>
        </a:prstGeom>
      </dgm:spPr>
    </dgm:pt>
    <dgm:pt modelId="{79A2AF47-728C-4BED-9ABA-1B1F04F1616F}" type="pres">
      <dgm:prSet presAssocID="{B4033D50-0F86-42C8-89F2-1AA95EB5D68F}" presName="accent_2" presStyleCnt="0"/>
      <dgm:spPr/>
    </dgm:pt>
    <dgm:pt modelId="{07293B56-5C90-4C2E-90AF-06451F486B32}" type="pres">
      <dgm:prSet presAssocID="{B4033D50-0F86-42C8-89F2-1AA95EB5D68F}" presName="accentRepeatNode" presStyleLbl="solidFgAcc1" presStyleIdx="1" presStyleCnt="5"/>
      <dgm: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gm:spPr>
    </dgm:pt>
    <dgm:pt modelId="{F898AB05-AB41-457F-9BF3-B952D233C062}" type="pres">
      <dgm:prSet presAssocID="{7D090842-D866-4B09-B107-7EBAC1AA5CBD}" presName="text_3" presStyleLbl="node1" presStyleIdx="2" presStyleCnt="5">
        <dgm:presLayoutVars>
          <dgm:bulletEnabled val="1"/>
        </dgm:presLayoutVars>
      </dgm:prSet>
      <dgm:spPr/>
    </dgm:pt>
    <dgm:pt modelId="{DA0B57D8-594E-43DF-914B-54678104CDB9}" type="pres">
      <dgm:prSet presAssocID="{7D090842-D866-4B09-B107-7EBAC1AA5CBD}" presName="accent_3" presStyleCnt="0"/>
      <dgm:spPr/>
    </dgm:pt>
    <dgm:pt modelId="{932B8A8B-E60F-4C97-AFC7-E1EA2D1892DB}" type="pres">
      <dgm:prSet presAssocID="{7D090842-D866-4B09-B107-7EBAC1AA5CBD}" presName="accentRepeatNode" presStyleLbl="solidFgAcc1" presStyleIdx="2" presStyleCnt="5"/>
      <dgm:spPr/>
    </dgm:pt>
    <dgm:pt modelId="{9C7F08EE-9FF6-42CE-9920-3912EABAD6D4}" type="pres">
      <dgm:prSet presAssocID="{429E4EC5-7656-417E-B1A1-FC9834BC3A78}" presName="text_4" presStyleLbl="node1" presStyleIdx="3" presStyleCnt="5">
        <dgm:presLayoutVars>
          <dgm:bulletEnabled val="1"/>
        </dgm:presLayoutVars>
      </dgm:prSet>
      <dgm:spPr/>
    </dgm:pt>
    <dgm:pt modelId="{076C5EFA-D0DF-416B-B148-F3FDA33ED88D}" type="pres">
      <dgm:prSet presAssocID="{429E4EC5-7656-417E-B1A1-FC9834BC3A78}" presName="accent_4" presStyleCnt="0"/>
      <dgm:spPr/>
    </dgm:pt>
    <dgm:pt modelId="{534F5C69-7E47-4A54-B327-CE9308C71788}" type="pres">
      <dgm:prSet presAssocID="{429E4EC5-7656-417E-B1A1-FC9834BC3A78}" presName="accentRepeatNode" presStyleLbl="solidFgAcc1" presStyleIdx="3" presStyleCnt="5"/>
      <dgm:spPr/>
    </dgm:pt>
    <dgm:pt modelId="{88E3C212-2249-4CFD-8E55-5D1BE99F9E7C}" type="pres">
      <dgm:prSet presAssocID="{07FDBBBA-5C4F-49DE-847D-15FAC5C6707E}" presName="text_5" presStyleLbl="node1" presStyleIdx="4" presStyleCnt="5">
        <dgm:presLayoutVars>
          <dgm:bulletEnabled val="1"/>
        </dgm:presLayoutVars>
      </dgm:prSet>
      <dgm:spPr>
        <a:xfrm>
          <a:off x="368040" y="3156860"/>
          <a:ext cx="7068424" cy="485838"/>
        </a:xfrm>
        <a:prstGeom prst="rect">
          <a:avLst/>
        </a:prstGeom>
      </dgm:spPr>
    </dgm:pt>
    <dgm:pt modelId="{435A2506-ACC1-47D3-8142-2E799AD8B69B}" type="pres">
      <dgm:prSet presAssocID="{07FDBBBA-5C4F-49DE-847D-15FAC5C6707E}" presName="accent_5" presStyleCnt="0"/>
      <dgm:spPr/>
    </dgm:pt>
    <dgm:pt modelId="{FB2E3FDA-25CA-4F24-84DA-D6012D5B54BB}" type="pres">
      <dgm:prSet presAssocID="{07FDBBBA-5C4F-49DE-847D-15FAC5C6707E}" presName="accentRepeatNode" presStyleLbl="solidFgAcc1" presStyleIdx="4" presStyleCnt="5"/>
      <dgm:spPr>
        <a:xfrm>
          <a:off x="64391" y="3096131"/>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gm:spPr>
    </dgm:pt>
  </dgm:ptLst>
  <dgm:cxnLst>
    <dgm:cxn modelId="{3593E309-480E-4A14-A96D-E91076B8B670}" srcId="{F664081C-E246-46A7-9931-F50800E31F0B}" destId="{07FDBBBA-5C4F-49DE-847D-15FAC5C6707E}" srcOrd="4" destOrd="0" parTransId="{B10D91D2-7663-40AC-AA49-83B760230C2A}" sibTransId="{AB7CEA9F-1603-41C1-9E16-FC4E7D393A48}"/>
    <dgm:cxn modelId="{C2CDA022-765F-4C86-BBE5-38DBAA99D671}" type="presOf" srcId="{F664081C-E246-46A7-9931-F50800E31F0B}" destId="{7F6F2014-19FB-4F13-944C-FF68F9532CEF}" srcOrd="0" destOrd="0" presId="urn:microsoft.com/office/officeart/2008/layout/VerticalCurvedList"/>
    <dgm:cxn modelId="{2084B626-517F-459A-8B3C-66676BA7684F}" srcId="{F664081C-E246-46A7-9931-F50800E31F0B}" destId="{7D090842-D866-4B09-B107-7EBAC1AA5CBD}" srcOrd="2" destOrd="0" parTransId="{BF89B6ED-07F6-4E8E-9D5B-8D031D529F40}" sibTransId="{5621DBED-873F-4A58-8FCD-309DE511485B}"/>
    <dgm:cxn modelId="{2C1E602E-782C-4236-BD3D-44EFCCED91BB}" type="presOf" srcId="{06ABF098-8B8A-468D-9914-A4472647B438}" destId="{974C8BE4-4BD5-4CD8-9622-CBBB501D9CB3}" srcOrd="0" destOrd="0" presId="urn:microsoft.com/office/officeart/2008/layout/VerticalCurvedList"/>
    <dgm:cxn modelId="{E5D55036-5DC5-4981-B27A-A0F406EDFF59}" type="presOf" srcId="{429E4EC5-7656-417E-B1A1-FC9834BC3A78}" destId="{9C7F08EE-9FF6-42CE-9920-3912EABAD6D4}" srcOrd="0" destOrd="0" presId="urn:microsoft.com/office/officeart/2008/layout/VerticalCurvedList"/>
    <dgm:cxn modelId="{97723238-6BEB-4734-925E-F3582A1718AD}" type="presOf" srcId="{B4033D50-0F86-42C8-89F2-1AA95EB5D68F}" destId="{CD0ADF77-A13E-41AD-BC2A-7BE89EB5313A}" srcOrd="0" destOrd="0" presId="urn:microsoft.com/office/officeart/2008/layout/VerticalCurvedList"/>
    <dgm:cxn modelId="{0D64ED44-14A4-4C86-8F0C-003F9D04BC75}" srcId="{F664081C-E246-46A7-9931-F50800E31F0B}" destId="{429E4EC5-7656-417E-B1A1-FC9834BC3A78}" srcOrd="3" destOrd="0" parTransId="{5786DE96-725A-409E-93BF-031F9374EF4D}" sibTransId="{2B8B680B-E813-40FD-A8AC-C28014F9CB9B}"/>
    <dgm:cxn modelId="{4ED7C84A-5805-44EC-98ED-2816F815026E}" type="presOf" srcId="{B2FA3D96-27FC-42CC-B362-3FC5F6578523}" destId="{ECD611CF-2ABB-4AC2-B7B0-19CB0476D063}" srcOrd="0" destOrd="0" presId="urn:microsoft.com/office/officeart/2008/layout/VerticalCurvedList"/>
    <dgm:cxn modelId="{7C6D8A78-3847-4D10-B56C-9085920D684E}" srcId="{F664081C-E246-46A7-9931-F50800E31F0B}" destId="{B4033D50-0F86-42C8-89F2-1AA95EB5D68F}" srcOrd="1" destOrd="0" parTransId="{FE32D476-C984-4BFD-9A36-67CCBD3098CC}" sibTransId="{DA927E24-3395-4175-A87F-472050E9F181}"/>
    <dgm:cxn modelId="{05C4BAA9-61BB-451F-9981-3D1886A561DC}" type="presOf" srcId="{7D090842-D866-4B09-B107-7EBAC1AA5CBD}" destId="{F898AB05-AB41-457F-9BF3-B952D233C062}" srcOrd="0" destOrd="0" presId="urn:microsoft.com/office/officeart/2008/layout/VerticalCurvedList"/>
    <dgm:cxn modelId="{E5C83FCB-F49F-4B88-A9F7-51F3CE28AA42}" type="presOf" srcId="{07FDBBBA-5C4F-49DE-847D-15FAC5C6707E}" destId="{88E3C212-2249-4CFD-8E55-5D1BE99F9E7C}" srcOrd="0" destOrd="0" presId="urn:microsoft.com/office/officeart/2008/layout/VerticalCurvedList"/>
    <dgm:cxn modelId="{93FB72E1-3944-45CE-A916-1789ADB985F8}" srcId="{F664081C-E246-46A7-9931-F50800E31F0B}" destId="{06ABF098-8B8A-468D-9914-A4472647B438}" srcOrd="0" destOrd="0" parTransId="{8FF11CB3-3A88-47EF-89B3-E170CD422C24}" sibTransId="{B2FA3D96-27FC-42CC-B362-3FC5F6578523}"/>
    <dgm:cxn modelId="{26013C30-1EFA-4DB0-A933-EB2795631F85}" type="presParOf" srcId="{7F6F2014-19FB-4F13-944C-FF68F9532CEF}" destId="{3B478C48-39D9-4F61-91D5-6B1057D7AB58}" srcOrd="0" destOrd="0" presId="urn:microsoft.com/office/officeart/2008/layout/VerticalCurvedList"/>
    <dgm:cxn modelId="{3C772E7B-4862-408A-996C-AD179395C3FF}" type="presParOf" srcId="{3B478C48-39D9-4F61-91D5-6B1057D7AB58}" destId="{F067F3A5-D04D-463D-9F17-791125A64A67}" srcOrd="0" destOrd="0" presId="urn:microsoft.com/office/officeart/2008/layout/VerticalCurvedList"/>
    <dgm:cxn modelId="{5C9392B0-7118-46ED-B915-0484BEA2F1D3}" type="presParOf" srcId="{F067F3A5-D04D-463D-9F17-791125A64A67}" destId="{C0FB693E-7928-4D07-B67C-A476ADFC091A}" srcOrd="0" destOrd="0" presId="urn:microsoft.com/office/officeart/2008/layout/VerticalCurvedList"/>
    <dgm:cxn modelId="{DC75CA1D-DEAA-4CDC-97D5-C87B7509DAC5}" type="presParOf" srcId="{F067F3A5-D04D-463D-9F17-791125A64A67}" destId="{ECD611CF-2ABB-4AC2-B7B0-19CB0476D063}" srcOrd="1" destOrd="0" presId="urn:microsoft.com/office/officeart/2008/layout/VerticalCurvedList"/>
    <dgm:cxn modelId="{F6347253-1379-41B5-B088-23B6EC62DBC6}" type="presParOf" srcId="{F067F3A5-D04D-463D-9F17-791125A64A67}" destId="{556071BA-BF47-4DB7-804C-AAA52E3A8963}" srcOrd="2" destOrd="0" presId="urn:microsoft.com/office/officeart/2008/layout/VerticalCurvedList"/>
    <dgm:cxn modelId="{CA09ED27-A5AD-413B-A7CF-4050A5F1EDD6}" type="presParOf" srcId="{F067F3A5-D04D-463D-9F17-791125A64A67}" destId="{28B66008-BBD4-4A35-9429-9ADC2D30576A}" srcOrd="3" destOrd="0" presId="urn:microsoft.com/office/officeart/2008/layout/VerticalCurvedList"/>
    <dgm:cxn modelId="{B59BD2FB-6223-47E9-9132-D08126ADE657}" type="presParOf" srcId="{3B478C48-39D9-4F61-91D5-6B1057D7AB58}" destId="{974C8BE4-4BD5-4CD8-9622-CBBB501D9CB3}" srcOrd="1" destOrd="0" presId="urn:microsoft.com/office/officeart/2008/layout/VerticalCurvedList"/>
    <dgm:cxn modelId="{46E6C269-AA25-4CC8-8A30-B3EDBAF8FF80}" type="presParOf" srcId="{3B478C48-39D9-4F61-91D5-6B1057D7AB58}" destId="{D190413E-FFFE-49C2-B6E1-556E5DF3D245}" srcOrd="2" destOrd="0" presId="urn:microsoft.com/office/officeart/2008/layout/VerticalCurvedList"/>
    <dgm:cxn modelId="{0E4F08D0-9C8B-4C82-96C6-0DE081967C65}" type="presParOf" srcId="{D190413E-FFFE-49C2-B6E1-556E5DF3D245}" destId="{8D724422-9DCA-474B-88B4-287625C434E6}" srcOrd="0" destOrd="0" presId="urn:microsoft.com/office/officeart/2008/layout/VerticalCurvedList"/>
    <dgm:cxn modelId="{F8C75C90-2862-47E3-B01C-B396A59DD27E}" type="presParOf" srcId="{3B478C48-39D9-4F61-91D5-6B1057D7AB58}" destId="{CD0ADF77-A13E-41AD-BC2A-7BE89EB5313A}" srcOrd="3" destOrd="0" presId="urn:microsoft.com/office/officeart/2008/layout/VerticalCurvedList"/>
    <dgm:cxn modelId="{5BA4B473-9B65-47C1-8887-83D54A244EDC}" type="presParOf" srcId="{3B478C48-39D9-4F61-91D5-6B1057D7AB58}" destId="{79A2AF47-728C-4BED-9ABA-1B1F04F1616F}" srcOrd="4" destOrd="0" presId="urn:microsoft.com/office/officeart/2008/layout/VerticalCurvedList"/>
    <dgm:cxn modelId="{729EEB51-F1BD-4995-B5DB-C2A6B2CA3892}" type="presParOf" srcId="{79A2AF47-728C-4BED-9ABA-1B1F04F1616F}" destId="{07293B56-5C90-4C2E-90AF-06451F486B32}" srcOrd="0" destOrd="0" presId="urn:microsoft.com/office/officeart/2008/layout/VerticalCurvedList"/>
    <dgm:cxn modelId="{C1921647-3643-4870-8B9D-7BC8BAF50DB9}" type="presParOf" srcId="{3B478C48-39D9-4F61-91D5-6B1057D7AB58}" destId="{F898AB05-AB41-457F-9BF3-B952D233C062}" srcOrd="5" destOrd="0" presId="urn:microsoft.com/office/officeart/2008/layout/VerticalCurvedList"/>
    <dgm:cxn modelId="{D2DFA38E-23B3-4D60-AC25-E4CDA31F111A}" type="presParOf" srcId="{3B478C48-39D9-4F61-91D5-6B1057D7AB58}" destId="{DA0B57D8-594E-43DF-914B-54678104CDB9}" srcOrd="6" destOrd="0" presId="urn:microsoft.com/office/officeart/2008/layout/VerticalCurvedList"/>
    <dgm:cxn modelId="{2790C009-3D82-4A1D-8382-A6304A912D0A}" type="presParOf" srcId="{DA0B57D8-594E-43DF-914B-54678104CDB9}" destId="{932B8A8B-E60F-4C97-AFC7-E1EA2D1892DB}" srcOrd="0" destOrd="0" presId="urn:microsoft.com/office/officeart/2008/layout/VerticalCurvedList"/>
    <dgm:cxn modelId="{703F023E-7218-4985-8115-54B9A068EABB}" type="presParOf" srcId="{3B478C48-39D9-4F61-91D5-6B1057D7AB58}" destId="{9C7F08EE-9FF6-42CE-9920-3912EABAD6D4}" srcOrd="7" destOrd="0" presId="urn:microsoft.com/office/officeart/2008/layout/VerticalCurvedList"/>
    <dgm:cxn modelId="{3B9AC54E-04A3-4433-8A21-BA95BFCDF791}" type="presParOf" srcId="{3B478C48-39D9-4F61-91D5-6B1057D7AB58}" destId="{076C5EFA-D0DF-416B-B148-F3FDA33ED88D}" srcOrd="8" destOrd="0" presId="urn:microsoft.com/office/officeart/2008/layout/VerticalCurvedList"/>
    <dgm:cxn modelId="{26DB006C-2A14-47B7-8D2A-135E964CA018}" type="presParOf" srcId="{076C5EFA-D0DF-416B-B148-F3FDA33ED88D}" destId="{534F5C69-7E47-4A54-B327-CE9308C71788}" srcOrd="0" destOrd="0" presId="urn:microsoft.com/office/officeart/2008/layout/VerticalCurvedList"/>
    <dgm:cxn modelId="{178EA8B8-8211-45A7-99C3-735AA2FB502E}" type="presParOf" srcId="{3B478C48-39D9-4F61-91D5-6B1057D7AB58}" destId="{88E3C212-2249-4CFD-8E55-5D1BE99F9E7C}" srcOrd="9" destOrd="0" presId="urn:microsoft.com/office/officeart/2008/layout/VerticalCurvedList"/>
    <dgm:cxn modelId="{68350C42-3DB1-432E-A5B1-605A307B7DEE}" type="presParOf" srcId="{3B478C48-39D9-4F61-91D5-6B1057D7AB58}" destId="{435A2506-ACC1-47D3-8142-2E799AD8B69B}" srcOrd="10" destOrd="0" presId="urn:microsoft.com/office/officeart/2008/layout/VerticalCurvedList"/>
    <dgm:cxn modelId="{D8491737-E471-4F32-B371-20EF962FEEF7}" type="presParOf" srcId="{435A2506-ACC1-47D3-8142-2E799AD8B69B}" destId="{FB2E3FDA-25CA-4F24-84DA-D6012D5B54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611CF-2ABB-4AC2-B7B0-19CB0476D063}">
      <dsp:nvSpPr>
        <dsp:cNvPr id="0" name=""/>
        <dsp:cNvSpPr/>
      </dsp:nvSpPr>
      <dsp:spPr>
        <a:xfrm>
          <a:off x="-4392342" y="-673699"/>
          <a:ext cx="5232862" cy="5232862"/>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C8BE4-4BD5-4CD8-9622-CBBB501D9CB3}">
      <dsp:nvSpPr>
        <dsp:cNvPr id="0" name=""/>
        <dsp:cNvSpPr/>
      </dsp:nvSpPr>
      <dsp:spPr>
        <a:xfrm>
          <a:off x="368040" y="242763"/>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sp:txBody>
      <dsp:txXfrm>
        <a:off x="368040" y="242763"/>
        <a:ext cx="7068424" cy="485838"/>
      </dsp:txXfrm>
    </dsp:sp>
    <dsp:sp modelId="{8D724422-9DCA-474B-88B4-287625C434E6}">
      <dsp:nvSpPr>
        <dsp:cNvPr id="0" name=""/>
        <dsp:cNvSpPr/>
      </dsp:nvSpPr>
      <dsp:spPr>
        <a:xfrm>
          <a:off x="64391" y="182033"/>
          <a:ext cx="607297" cy="607297"/>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113A4-67B2-4C6B-B601-0E29191A1668}">
      <dsp:nvSpPr>
        <dsp:cNvPr id="0" name=""/>
        <dsp:cNvSpPr/>
      </dsp:nvSpPr>
      <dsp:spPr>
        <a:xfrm>
          <a:off x="716177" y="971288"/>
          <a:ext cx="672028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煤岩强度感知模型</a:t>
          </a:r>
        </a:p>
      </dsp:txBody>
      <dsp:txXfrm>
        <a:off x="716177" y="971288"/>
        <a:ext cx="6720287" cy="485838"/>
      </dsp:txXfrm>
    </dsp:sp>
    <dsp:sp modelId="{89923003-F4D7-4A40-BED9-06F5E452C1E8}">
      <dsp:nvSpPr>
        <dsp:cNvPr id="0" name=""/>
        <dsp:cNvSpPr/>
      </dsp:nvSpPr>
      <dsp:spPr>
        <a:xfrm>
          <a:off x="412528" y="910558"/>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D1D894BE-E8A9-42BC-8E51-6A89355A6CB1}">
      <dsp:nvSpPr>
        <dsp:cNvPr id="0" name=""/>
        <dsp:cNvSpPr/>
      </dsp:nvSpPr>
      <dsp:spPr>
        <a:xfrm>
          <a:off x="823028" y="1699812"/>
          <a:ext cx="661343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基于</a:t>
          </a:r>
          <a:r>
            <a:rPr lang="en-US" altLang="zh-CN" sz="2400" kern="1200" baseline="0" dirty="0">
              <a:solidFill>
                <a:srgbClr val="00447A"/>
              </a:solidFill>
              <a:latin typeface="Times  New Roman"/>
              <a:ea typeface="黑体" panose="02010609060101010101" pitchFamily="49" charset="-122"/>
              <a:cs typeface="+mn-cs"/>
            </a:rPr>
            <a:t>ANFIS</a:t>
          </a:r>
          <a:r>
            <a:rPr lang="zh-CN" altLang="en-US" sz="2400" kern="1200" baseline="0" dirty="0">
              <a:solidFill>
                <a:srgbClr val="00447A"/>
              </a:solidFill>
              <a:latin typeface="Times  New Roman"/>
              <a:ea typeface="黑体" panose="02010609060101010101" pitchFamily="49" charset="-122"/>
              <a:cs typeface="+mn-cs"/>
            </a:rPr>
            <a:t>的操作参数优化</a:t>
          </a:r>
        </a:p>
      </dsp:txBody>
      <dsp:txXfrm>
        <a:off x="823028" y="1699812"/>
        <a:ext cx="6613437" cy="485838"/>
      </dsp:txXfrm>
    </dsp:sp>
    <dsp:sp modelId="{D78F64CE-65DE-428C-AAB9-1BFD322AB94C}">
      <dsp:nvSpPr>
        <dsp:cNvPr id="0" name=""/>
        <dsp:cNvSpPr/>
      </dsp:nvSpPr>
      <dsp:spPr>
        <a:xfrm>
          <a:off x="519379" y="1639082"/>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7FCF579C-93E4-4471-ABBF-0FD02F23231A}">
      <dsp:nvSpPr>
        <dsp:cNvPr id="0" name=""/>
        <dsp:cNvSpPr/>
      </dsp:nvSpPr>
      <dsp:spPr>
        <a:xfrm>
          <a:off x="716177" y="2428336"/>
          <a:ext cx="672028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sp:txBody>
      <dsp:txXfrm>
        <a:off x="716177" y="2428336"/>
        <a:ext cx="6720287" cy="485838"/>
      </dsp:txXfrm>
    </dsp:sp>
    <dsp:sp modelId="{E0D63261-58F4-45C4-A1C8-6FE7B9C62E37}">
      <dsp:nvSpPr>
        <dsp:cNvPr id="0" name=""/>
        <dsp:cNvSpPr/>
      </dsp:nvSpPr>
      <dsp:spPr>
        <a:xfrm>
          <a:off x="412528" y="2367606"/>
          <a:ext cx="607297" cy="607297"/>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331F24-93CF-43ED-93AF-EFB6978DFCF9}">
      <dsp:nvSpPr>
        <dsp:cNvPr id="0" name=""/>
        <dsp:cNvSpPr/>
      </dsp:nvSpPr>
      <dsp:spPr>
        <a:xfrm>
          <a:off x="368040" y="3156860"/>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sp:txBody>
      <dsp:txXfrm>
        <a:off x="368040" y="3156860"/>
        <a:ext cx="7068424" cy="485838"/>
      </dsp:txXfrm>
    </dsp:sp>
    <dsp:sp modelId="{9E19819C-9ED1-4507-95B2-58CFCB47C15E}">
      <dsp:nvSpPr>
        <dsp:cNvPr id="0" name=""/>
        <dsp:cNvSpPr/>
      </dsp:nvSpPr>
      <dsp:spPr>
        <a:xfrm>
          <a:off x="64391" y="3096131"/>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611CF-2ABB-4AC2-B7B0-19CB0476D063}">
      <dsp:nvSpPr>
        <dsp:cNvPr id="0" name=""/>
        <dsp:cNvSpPr/>
      </dsp:nvSpPr>
      <dsp:spPr>
        <a:xfrm>
          <a:off x="-4392342" y="-673699"/>
          <a:ext cx="5232862" cy="5232862"/>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C8BE4-4BD5-4CD8-9622-CBBB501D9CB3}">
      <dsp:nvSpPr>
        <dsp:cNvPr id="0" name=""/>
        <dsp:cNvSpPr/>
      </dsp:nvSpPr>
      <dsp:spPr>
        <a:xfrm>
          <a:off x="368040" y="242763"/>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sp:txBody>
      <dsp:txXfrm>
        <a:off x="368040" y="242763"/>
        <a:ext cx="7068424" cy="485838"/>
      </dsp:txXfrm>
    </dsp:sp>
    <dsp:sp modelId="{8D724422-9DCA-474B-88B4-287625C434E6}">
      <dsp:nvSpPr>
        <dsp:cNvPr id="0" name=""/>
        <dsp:cNvSpPr/>
      </dsp:nvSpPr>
      <dsp:spPr>
        <a:xfrm>
          <a:off x="64391" y="182033"/>
          <a:ext cx="607297" cy="607297"/>
        </a:xfrm>
        <a:prstGeom prst="ellipse">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0ADF77-A13E-41AD-BC2A-7BE89EB5313A}">
      <dsp:nvSpPr>
        <dsp:cNvPr id="0" name=""/>
        <dsp:cNvSpPr/>
      </dsp:nvSpPr>
      <dsp:spPr>
        <a:xfrm>
          <a:off x="716177" y="971288"/>
          <a:ext cx="6720287" cy="485838"/>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煤岩强度感知模型</a:t>
          </a:r>
        </a:p>
      </dsp:txBody>
      <dsp:txXfrm>
        <a:off x="716177" y="971288"/>
        <a:ext cx="6720287" cy="485838"/>
      </dsp:txXfrm>
    </dsp:sp>
    <dsp:sp modelId="{07293B56-5C90-4C2E-90AF-06451F486B32}">
      <dsp:nvSpPr>
        <dsp:cNvPr id="0" name=""/>
        <dsp:cNvSpPr/>
      </dsp:nvSpPr>
      <dsp:spPr>
        <a:xfrm>
          <a:off x="412528" y="910558"/>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898AB05-AB41-457F-9BF3-B952D233C062}">
      <dsp:nvSpPr>
        <dsp:cNvPr id="0" name=""/>
        <dsp:cNvSpPr/>
      </dsp:nvSpPr>
      <dsp:spPr>
        <a:xfrm>
          <a:off x="823028" y="1699812"/>
          <a:ext cx="661343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基于</a:t>
          </a:r>
          <a:r>
            <a:rPr lang="en-US" altLang="zh-CN" sz="2400" kern="1200" baseline="0" dirty="0">
              <a:solidFill>
                <a:srgbClr val="00447A"/>
              </a:solidFill>
              <a:latin typeface="Times  New Roman"/>
              <a:ea typeface="黑体" panose="02010609060101010101" pitchFamily="49" charset="-122"/>
              <a:cs typeface="+mn-cs"/>
            </a:rPr>
            <a:t>ANFIS</a:t>
          </a:r>
          <a:r>
            <a:rPr lang="zh-CN" altLang="en-US" sz="2400" kern="1200" baseline="0" dirty="0">
              <a:solidFill>
                <a:srgbClr val="00447A"/>
              </a:solidFill>
              <a:latin typeface="Times  New Roman"/>
              <a:ea typeface="黑体" panose="02010609060101010101" pitchFamily="49" charset="-122"/>
              <a:cs typeface="+mn-cs"/>
            </a:rPr>
            <a:t>的操作参数优化</a:t>
          </a:r>
        </a:p>
      </dsp:txBody>
      <dsp:txXfrm>
        <a:off x="823028" y="1699812"/>
        <a:ext cx="6613437" cy="485838"/>
      </dsp:txXfrm>
    </dsp:sp>
    <dsp:sp modelId="{932B8A8B-E60F-4C97-AFC7-E1EA2D1892DB}">
      <dsp:nvSpPr>
        <dsp:cNvPr id="0" name=""/>
        <dsp:cNvSpPr/>
      </dsp:nvSpPr>
      <dsp:spPr>
        <a:xfrm>
          <a:off x="519379" y="1639082"/>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F08EE-9FF6-42CE-9920-3912EABAD6D4}">
      <dsp:nvSpPr>
        <dsp:cNvPr id="0" name=""/>
        <dsp:cNvSpPr/>
      </dsp:nvSpPr>
      <dsp:spPr>
        <a:xfrm>
          <a:off x="716177" y="2428336"/>
          <a:ext cx="672028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sp:txBody>
      <dsp:txXfrm>
        <a:off x="716177" y="2428336"/>
        <a:ext cx="6720287" cy="485838"/>
      </dsp:txXfrm>
    </dsp:sp>
    <dsp:sp modelId="{534F5C69-7E47-4A54-B327-CE9308C71788}">
      <dsp:nvSpPr>
        <dsp:cNvPr id="0" name=""/>
        <dsp:cNvSpPr/>
      </dsp:nvSpPr>
      <dsp:spPr>
        <a:xfrm>
          <a:off x="412528" y="2367606"/>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E3C212-2249-4CFD-8E55-5D1BE99F9E7C}">
      <dsp:nvSpPr>
        <dsp:cNvPr id="0" name=""/>
        <dsp:cNvSpPr/>
      </dsp:nvSpPr>
      <dsp:spPr>
        <a:xfrm>
          <a:off x="368040" y="3156860"/>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sp:txBody>
      <dsp:txXfrm>
        <a:off x="368040" y="3156860"/>
        <a:ext cx="7068424" cy="485838"/>
      </dsp:txXfrm>
    </dsp:sp>
    <dsp:sp modelId="{FB2E3FDA-25CA-4F24-84DA-D6012D5B54BB}">
      <dsp:nvSpPr>
        <dsp:cNvPr id="0" name=""/>
        <dsp:cNvSpPr/>
      </dsp:nvSpPr>
      <dsp:spPr>
        <a:xfrm>
          <a:off x="64391" y="3096131"/>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611CF-2ABB-4AC2-B7B0-19CB0476D063}">
      <dsp:nvSpPr>
        <dsp:cNvPr id="0" name=""/>
        <dsp:cNvSpPr/>
      </dsp:nvSpPr>
      <dsp:spPr>
        <a:xfrm>
          <a:off x="-4392342" y="-673699"/>
          <a:ext cx="5232862" cy="5232862"/>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C8BE4-4BD5-4CD8-9622-CBBB501D9CB3}">
      <dsp:nvSpPr>
        <dsp:cNvPr id="0" name=""/>
        <dsp:cNvSpPr/>
      </dsp:nvSpPr>
      <dsp:spPr>
        <a:xfrm>
          <a:off x="368040" y="242763"/>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sp:txBody>
      <dsp:txXfrm>
        <a:off x="368040" y="242763"/>
        <a:ext cx="7068424" cy="485838"/>
      </dsp:txXfrm>
    </dsp:sp>
    <dsp:sp modelId="{8D724422-9DCA-474B-88B4-287625C434E6}">
      <dsp:nvSpPr>
        <dsp:cNvPr id="0" name=""/>
        <dsp:cNvSpPr/>
      </dsp:nvSpPr>
      <dsp:spPr>
        <a:xfrm>
          <a:off x="64391" y="182033"/>
          <a:ext cx="607297" cy="607297"/>
        </a:xfrm>
        <a:prstGeom prst="ellipse">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0ADF77-A13E-41AD-BC2A-7BE89EB5313A}">
      <dsp:nvSpPr>
        <dsp:cNvPr id="0" name=""/>
        <dsp:cNvSpPr/>
      </dsp:nvSpPr>
      <dsp:spPr>
        <a:xfrm>
          <a:off x="716177" y="971288"/>
          <a:ext cx="6720287" cy="485838"/>
        </a:xfrm>
        <a:prstGeom prst="rect">
          <a:avLst/>
        </a:prstGeom>
        <a:solidFill>
          <a:srgbClr val="EBF5EB"/>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sp:txBody>
      <dsp:txXfrm>
        <a:off x="716177" y="971288"/>
        <a:ext cx="6720287" cy="485838"/>
      </dsp:txXfrm>
    </dsp:sp>
    <dsp:sp modelId="{07293B56-5C90-4C2E-90AF-06451F486B32}">
      <dsp:nvSpPr>
        <dsp:cNvPr id="0" name=""/>
        <dsp:cNvSpPr/>
      </dsp:nvSpPr>
      <dsp: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898AB05-AB41-457F-9BF3-B952D233C062}">
      <dsp:nvSpPr>
        <dsp:cNvPr id="0" name=""/>
        <dsp:cNvSpPr/>
      </dsp:nvSpPr>
      <dsp:spPr>
        <a:xfrm>
          <a:off x="823028" y="1699812"/>
          <a:ext cx="6613437" cy="485838"/>
        </a:xfrm>
        <a:prstGeom prst="rect">
          <a:avLst/>
        </a:prstGeom>
        <a:solidFill>
          <a:srgbClr val="99CC99">
            <a:lumMod val="60000"/>
            <a:lumOff val="4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基于</a:t>
          </a:r>
          <a:r>
            <a:rPr lang="en-US" altLang="zh-CN" sz="2400" kern="1200" dirty="0">
              <a:solidFill>
                <a:srgbClr val="00447A"/>
              </a:solidFill>
              <a:latin typeface="Times  New Roman"/>
              <a:ea typeface="黑体" panose="02010609060101010101" pitchFamily="49" charset="-122"/>
              <a:cs typeface="+mn-cs"/>
            </a:rPr>
            <a:t>ANFIS</a:t>
          </a:r>
          <a:r>
            <a:rPr lang="zh-CN" altLang="en-US" sz="2400" kern="1200" dirty="0">
              <a:solidFill>
                <a:srgbClr val="00447A"/>
              </a:solidFill>
              <a:latin typeface="黑体" panose="02010609060101010101" pitchFamily="49" charset="-122"/>
              <a:ea typeface="黑体" panose="02010609060101010101" pitchFamily="49" charset="-122"/>
              <a:cs typeface="+mn-cs"/>
            </a:rPr>
            <a:t>的操作参数优化</a:t>
          </a:r>
        </a:p>
      </dsp:txBody>
      <dsp:txXfrm>
        <a:off x="823028" y="1699812"/>
        <a:ext cx="6613437" cy="485838"/>
      </dsp:txXfrm>
    </dsp:sp>
    <dsp:sp modelId="{932B8A8B-E60F-4C97-AFC7-E1EA2D1892DB}">
      <dsp:nvSpPr>
        <dsp:cNvPr id="0" name=""/>
        <dsp:cNvSpPr/>
      </dsp:nvSpPr>
      <dsp:spPr>
        <a:xfrm>
          <a:off x="519379" y="1639082"/>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9C7F08EE-9FF6-42CE-9920-3912EABAD6D4}">
      <dsp:nvSpPr>
        <dsp:cNvPr id="0" name=""/>
        <dsp:cNvSpPr/>
      </dsp:nvSpPr>
      <dsp:spPr>
        <a:xfrm>
          <a:off x="716177" y="2428336"/>
          <a:ext cx="672028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sp:txBody>
      <dsp:txXfrm>
        <a:off x="716177" y="2428336"/>
        <a:ext cx="6720287" cy="485838"/>
      </dsp:txXfrm>
    </dsp:sp>
    <dsp:sp modelId="{534F5C69-7E47-4A54-B327-CE9308C71788}">
      <dsp:nvSpPr>
        <dsp:cNvPr id="0" name=""/>
        <dsp:cNvSpPr/>
      </dsp:nvSpPr>
      <dsp:spPr>
        <a:xfrm>
          <a:off x="412528" y="2367606"/>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E3C212-2249-4CFD-8E55-5D1BE99F9E7C}">
      <dsp:nvSpPr>
        <dsp:cNvPr id="0" name=""/>
        <dsp:cNvSpPr/>
      </dsp:nvSpPr>
      <dsp:spPr>
        <a:xfrm>
          <a:off x="368040" y="3156860"/>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sp:txBody>
      <dsp:txXfrm>
        <a:off x="368040" y="3156860"/>
        <a:ext cx="7068424" cy="485838"/>
      </dsp:txXfrm>
    </dsp:sp>
    <dsp:sp modelId="{FB2E3FDA-25CA-4F24-84DA-D6012D5B54BB}">
      <dsp:nvSpPr>
        <dsp:cNvPr id="0" name=""/>
        <dsp:cNvSpPr/>
      </dsp:nvSpPr>
      <dsp:spPr>
        <a:xfrm>
          <a:off x="64391" y="3096131"/>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611CF-2ABB-4AC2-B7B0-19CB0476D063}">
      <dsp:nvSpPr>
        <dsp:cNvPr id="0" name=""/>
        <dsp:cNvSpPr/>
      </dsp:nvSpPr>
      <dsp:spPr>
        <a:xfrm>
          <a:off x="-4392342" y="-673699"/>
          <a:ext cx="5232862" cy="5232862"/>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C8BE4-4BD5-4CD8-9622-CBBB501D9CB3}">
      <dsp:nvSpPr>
        <dsp:cNvPr id="0" name=""/>
        <dsp:cNvSpPr/>
      </dsp:nvSpPr>
      <dsp:spPr>
        <a:xfrm>
          <a:off x="368040" y="242763"/>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sp:txBody>
      <dsp:txXfrm>
        <a:off x="368040" y="242763"/>
        <a:ext cx="7068424" cy="485838"/>
      </dsp:txXfrm>
    </dsp:sp>
    <dsp:sp modelId="{8D724422-9DCA-474B-88B4-287625C434E6}">
      <dsp:nvSpPr>
        <dsp:cNvPr id="0" name=""/>
        <dsp:cNvSpPr/>
      </dsp:nvSpPr>
      <dsp:spPr>
        <a:xfrm>
          <a:off x="64391" y="182033"/>
          <a:ext cx="607297" cy="607297"/>
        </a:xfrm>
        <a:prstGeom prst="ellipse">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0ADF77-A13E-41AD-BC2A-7BE89EB5313A}">
      <dsp:nvSpPr>
        <dsp:cNvPr id="0" name=""/>
        <dsp:cNvSpPr/>
      </dsp:nvSpPr>
      <dsp:spPr>
        <a:xfrm>
          <a:off x="716177" y="971288"/>
          <a:ext cx="6720287" cy="485838"/>
        </a:xfrm>
        <a:prstGeom prst="rect">
          <a:avLst/>
        </a:prstGeom>
        <a:solidFill>
          <a:srgbClr val="EBF5EB"/>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sp:txBody>
      <dsp:txXfrm>
        <a:off x="716177" y="971288"/>
        <a:ext cx="6720287" cy="485838"/>
      </dsp:txXfrm>
    </dsp:sp>
    <dsp:sp modelId="{07293B56-5C90-4C2E-90AF-06451F486B32}">
      <dsp:nvSpPr>
        <dsp:cNvPr id="0" name=""/>
        <dsp:cNvSpPr/>
      </dsp:nvSpPr>
      <dsp: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898AB05-AB41-457F-9BF3-B952D233C062}">
      <dsp:nvSpPr>
        <dsp:cNvPr id="0" name=""/>
        <dsp:cNvSpPr/>
      </dsp:nvSpPr>
      <dsp:spPr>
        <a:xfrm>
          <a:off x="823028" y="1699812"/>
          <a:ext cx="661343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基于</a:t>
          </a:r>
          <a:r>
            <a:rPr lang="en-US" altLang="zh-CN" sz="2400" kern="1200" baseline="0" dirty="0">
              <a:solidFill>
                <a:srgbClr val="00447A"/>
              </a:solidFill>
              <a:latin typeface="Times  New Roman"/>
              <a:ea typeface="黑体" panose="02010609060101010101" pitchFamily="49" charset="-122"/>
              <a:cs typeface="+mn-cs"/>
            </a:rPr>
            <a:t>ANFIS</a:t>
          </a:r>
          <a:r>
            <a:rPr lang="zh-CN" altLang="en-US" sz="2400" kern="1200" baseline="0" dirty="0">
              <a:solidFill>
                <a:srgbClr val="00447A"/>
              </a:solidFill>
              <a:latin typeface="Times  New Roman"/>
              <a:ea typeface="黑体" panose="02010609060101010101" pitchFamily="49" charset="-122"/>
              <a:cs typeface="+mn-cs"/>
            </a:rPr>
            <a:t>的操作参数优化</a:t>
          </a:r>
        </a:p>
      </dsp:txBody>
      <dsp:txXfrm>
        <a:off x="823028" y="1699812"/>
        <a:ext cx="6613437" cy="485838"/>
      </dsp:txXfrm>
    </dsp:sp>
    <dsp:sp modelId="{932B8A8B-E60F-4C97-AFC7-E1EA2D1892DB}">
      <dsp:nvSpPr>
        <dsp:cNvPr id="0" name=""/>
        <dsp:cNvSpPr/>
      </dsp:nvSpPr>
      <dsp:spPr>
        <a:xfrm>
          <a:off x="519379" y="1639082"/>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F08EE-9FF6-42CE-9920-3912EABAD6D4}">
      <dsp:nvSpPr>
        <dsp:cNvPr id="0" name=""/>
        <dsp:cNvSpPr/>
      </dsp:nvSpPr>
      <dsp:spPr>
        <a:xfrm>
          <a:off x="716177" y="2428336"/>
          <a:ext cx="6720287" cy="485838"/>
        </a:xfrm>
        <a:prstGeom prst="rect">
          <a:avLst/>
        </a:prstGeom>
        <a:solidFill>
          <a:srgbClr val="99CC99">
            <a:lumMod val="60000"/>
            <a:lumOff val="4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sp:txBody>
      <dsp:txXfrm>
        <a:off x="716177" y="2428336"/>
        <a:ext cx="6720287" cy="485838"/>
      </dsp:txXfrm>
    </dsp:sp>
    <dsp:sp modelId="{534F5C69-7E47-4A54-B327-CE9308C71788}">
      <dsp:nvSpPr>
        <dsp:cNvPr id="0" name=""/>
        <dsp:cNvSpPr/>
      </dsp:nvSpPr>
      <dsp:spPr>
        <a:xfrm>
          <a:off x="412528" y="2367606"/>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8E3C212-2249-4CFD-8E55-5D1BE99F9E7C}">
      <dsp:nvSpPr>
        <dsp:cNvPr id="0" name=""/>
        <dsp:cNvSpPr/>
      </dsp:nvSpPr>
      <dsp:spPr>
        <a:xfrm>
          <a:off x="368040" y="3156860"/>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sp:txBody>
      <dsp:txXfrm>
        <a:off x="368040" y="3156860"/>
        <a:ext cx="7068424" cy="485838"/>
      </dsp:txXfrm>
    </dsp:sp>
    <dsp:sp modelId="{FB2E3FDA-25CA-4F24-84DA-D6012D5B54BB}">
      <dsp:nvSpPr>
        <dsp:cNvPr id="0" name=""/>
        <dsp:cNvSpPr/>
      </dsp:nvSpPr>
      <dsp:spPr>
        <a:xfrm>
          <a:off x="64391" y="3096131"/>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611CF-2ABB-4AC2-B7B0-19CB0476D063}">
      <dsp:nvSpPr>
        <dsp:cNvPr id="0" name=""/>
        <dsp:cNvSpPr/>
      </dsp:nvSpPr>
      <dsp:spPr>
        <a:xfrm>
          <a:off x="-4392342" y="-673699"/>
          <a:ext cx="5232862" cy="5232862"/>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C8BE4-4BD5-4CD8-9622-CBBB501D9CB3}">
      <dsp:nvSpPr>
        <dsp:cNvPr id="0" name=""/>
        <dsp:cNvSpPr/>
      </dsp:nvSpPr>
      <dsp:spPr>
        <a:xfrm>
          <a:off x="368040" y="242763"/>
          <a:ext cx="7068424"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solidFill>
                <a:srgbClr val="00447A"/>
              </a:solidFill>
              <a:latin typeface="黑体" panose="02010609060101010101" pitchFamily="49" charset="-122"/>
              <a:ea typeface="黑体" panose="02010609060101010101" pitchFamily="49" charset="-122"/>
              <a:cs typeface="+mn-cs"/>
            </a:rPr>
            <a:t>绪论</a:t>
          </a:r>
          <a:endParaRPr lang="zh-CN" altLang="en-US" sz="2400" kern="1200" dirty="0">
            <a:solidFill>
              <a:srgbClr val="00447A"/>
            </a:solidFill>
            <a:latin typeface="黑体" panose="02010609060101010101" pitchFamily="49" charset="-122"/>
            <a:ea typeface="黑体" panose="02010609060101010101" pitchFamily="49" charset="-122"/>
            <a:cs typeface="+mn-cs"/>
          </a:endParaRPr>
        </a:p>
      </dsp:txBody>
      <dsp:txXfrm>
        <a:off x="368040" y="242763"/>
        <a:ext cx="7068424" cy="485838"/>
      </dsp:txXfrm>
    </dsp:sp>
    <dsp:sp modelId="{8D724422-9DCA-474B-88B4-287625C434E6}">
      <dsp:nvSpPr>
        <dsp:cNvPr id="0" name=""/>
        <dsp:cNvSpPr/>
      </dsp:nvSpPr>
      <dsp:spPr>
        <a:xfrm>
          <a:off x="64391" y="182033"/>
          <a:ext cx="607297" cy="607297"/>
        </a:xfrm>
        <a:prstGeom prst="ellipse">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0ADF77-A13E-41AD-BC2A-7BE89EB5313A}">
      <dsp:nvSpPr>
        <dsp:cNvPr id="0" name=""/>
        <dsp:cNvSpPr/>
      </dsp:nvSpPr>
      <dsp:spPr>
        <a:xfrm>
          <a:off x="716177" y="971288"/>
          <a:ext cx="6720287" cy="485838"/>
        </a:xfrm>
        <a:prstGeom prst="rect">
          <a:avLst/>
        </a:prstGeom>
        <a:solidFill>
          <a:srgbClr val="EBF5EB"/>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煤岩强度感知模型</a:t>
          </a:r>
        </a:p>
      </dsp:txBody>
      <dsp:txXfrm>
        <a:off x="716177" y="971288"/>
        <a:ext cx="6720287" cy="485838"/>
      </dsp:txXfrm>
    </dsp:sp>
    <dsp:sp modelId="{07293B56-5C90-4C2E-90AF-06451F486B32}">
      <dsp:nvSpPr>
        <dsp:cNvPr id="0" name=""/>
        <dsp:cNvSpPr/>
      </dsp:nvSpPr>
      <dsp:spPr>
        <a:xfrm>
          <a:off x="412528" y="910558"/>
          <a:ext cx="607297" cy="607297"/>
        </a:xfrm>
        <a:prstGeom prst="ellipse">
          <a:avLst/>
        </a:prstGeom>
        <a:solidFill>
          <a:srgbClr val="FFFFFF">
            <a:hueOff val="0"/>
            <a:satOff val="0"/>
            <a:lumOff val="0"/>
            <a:alphaOff val="0"/>
          </a:srgbClr>
        </a:soli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898AB05-AB41-457F-9BF3-B952D233C062}">
      <dsp:nvSpPr>
        <dsp:cNvPr id="0" name=""/>
        <dsp:cNvSpPr/>
      </dsp:nvSpPr>
      <dsp:spPr>
        <a:xfrm>
          <a:off x="823028" y="1699812"/>
          <a:ext cx="661343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baseline="0" dirty="0">
              <a:solidFill>
                <a:srgbClr val="00447A"/>
              </a:solidFill>
              <a:latin typeface="Times  New Roman"/>
              <a:ea typeface="黑体" panose="02010609060101010101" pitchFamily="49" charset="-122"/>
              <a:cs typeface="+mn-cs"/>
            </a:rPr>
            <a:t>基于</a:t>
          </a:r>
          <a:r>
            <a:rPr lang="en-US" altLang="zh-CN" sz="2400" kern="1200" baseline="0" dirty="0">
              <a:solidFill>
                <a:srgbClr val="00447A"/>
              </a:solidFill>
              <a:latin typeface="Times  New Roman"/>
              <a:ea typeface="黑体" panose="02010609060101010101" pitchFamily="49" charset="-122"/>
              <a:cs typeface="+mn-cs"/>
            </a:rPr>
            <a:t>ANFIS</a:t>
          </a:r>
          <a:r>
            <a:rPr lang="zh-CN" altLang="en-US" sz="2400" kern="1200" baseline="0" dirty="0">
              <a:solidFill>
                <a:srgbClr val="00447A"/>
              </a:solidFill>
              <a:latin typeface="Times  New Roman"/>
              <a:ea typeface="黑体" panose="02010609060101010101" pitchFamily="49" charset="-122"/>
              <a:cs typeface="+mn-cs"/>
            </a:rPr>
            <a:t>的操作参数优化</a:t>
          </a:r>
        </a:p>
      </dsp:txBody>
      <dsp:txXfrm>
        <a:off x="823028" y="1699812"/>
        <a:ext cx="6613437" cy="485838"/>
      </dsp:txXfrm>
    </dsp:sp>
    <dsp:sp modelId="{932B8A8B-E60F-4C97-AFC7-E1EA2D1892DB}">
      <dsp:nvSpPr>
        <dsp:cNvPr id="0" name=""/>
        <dsp:cNvSpPr/>
      </dsp:nvSpPr>
      <dsp:spPr>
        <a:xfrm>
          <a:off x="519379" y="1639082"/>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F08EE-9FF6-42CE-9920-3912EABAD6D4}">
      <dsp:nvSpPr>
        <dsp:cNvPr id="0" name=""/>
        <dsp:cNvSpPr/>
      </dsp:nvSpPr>
      <dsp:spPr>
        <a:xfrm>
          <a:off x="716177" y="2428336"/>
          <a:ext cx="6720287" cy="485838"/>
        </a:xfrm>
        <a:prstGeom prst="rect">
          <a:avLst/>
        </a:prstGeom>
        <a:solidFill>
          <a:srgbClr val="EBF5E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煤矿作业现场应用测试</a:t>
          </a:r>
        </a:p>
      </dsp:txBody>
      <dsp:txXfrm>
        <a:off x="716177" y="2428336"/>
        <a:ext cx="6720287" cy="485838"/>
      </dsp:txXfrm>
    </dsp:sp>
    <dsp:sp modelId="{534F5C69-7E47-4A54-B327-CE9308C71788}">
      <dsp:nvSpPr>
        <dsp:cNvPr id="0" name=""/>
        <dsp:cNvSpPr/>
      </dsp:nvSpPr>
      <dsp:spPr>
        <a:xfrm>
          <a:off x="412528" y="2367606"/>
          <a:ext cx="607297" cy="607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E3C212-2249-4CFD-8E55-5D1BE99F9E7C}">
      <dsp:nvSpPr>
        <dsp:cNvPr id="0" name=""/>
        <dsp:cNvSpPr/>
      </dsp:nvSpPr>
      <dsp:spPr>
        <a:xfrm>
          <a:off x="368040" y="3156860"/>
          <a:ext cx="7068424" cy="485838"/>
        </a:xfrm>
        <a:prstGeom prst="rect">
          <a:avLst/>
        </a:prstGeom>
        <a:solidFill>
          <a:srgbClr val="99CC99">
            <a:lumMod val="60000"/>
            <a:lumOff val="4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634"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447A"/>
              </a:solidFill>
              <a:latin typeface="黑体" panose="02010609060101010101" pitchFamily="49" charset="-122"/>
              <a:ea typeface="黑体" panose="02010609060101010101" pitchFamily="49" charset="-122"/>
              <a:cs typeface="+mn-cs"/>
            </a:rPr>
            <a:t>总结与展望</a:t>
          </a:r>
        </a:p>
      </dsp:txBody>
      <dsp:txXfrm>
        <a:off x="368040" y="3156860"/>
        <a:ext cx="7068424" cy="485838"/>
      </dsp:txXfrm>
    </dsp:sp>
    <dsp:sp modelId="{FB2E3FDA-25CA-4F24-84DA-D6012D5B54BB}">
      <dsp:nvSpPr>
        <dsp:cNvPr id="0" name=""/>
        <dsp:cNvSpPr/>
      </dsp:nvSpPr>
      <dsp:spPr>
        <a:xfrm>
          <a:off x="64391" y="3096131"/>
          <a:ext cx="607297" cy="607297"/>
        </a:xfrm>
        <a:prstGeom prst="ellipse">
          <a:avLst/>
        </a:prstGeom>
        <a:gradFill rotWithShape="0">
          <a:gsLst>
            <a:gs pos="0">
              <a:srgbClr val="99CC99">
                <a:lumMod val="5000"/>
                <a:lumOff val="95000"/>
              </a:srgbClr>
            </a:gs>
            <a:gs pos="74000">
              <a:srgbClr val="99CC99">
                <a:lumMod val="45000"/>
                <a:lumOff val="55000"/>
              </a:srgbClr>
            </a:gs>
            <a:gs pos="83000">
              <a:srgbClr val="99CC99">
                <a:lumMod val="45000"/>
                <a:lumOff val="55000"/>
              </a:srgbClr>
            </a:gs>
            <a:gs pos="100000">
              <a:srgbClr val="99CC99">
                <a:lumMod val="30000"/>
                <a:lumOff val="70000"/>
              </a:srgbClr>
            </a:gs>
          </a:gsLst>
          <a:lin ang="5400000" scaled="1"/>
        </a:gradFill>
        <a:ln w="25400" cap="flat" cmpd="sng" algn="ctr">
          <a:solidFill>
            <a:srgbClr val="99CC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2" y="1"/>
            <a:ext cx="3079201" cy="513376"/>
          </a:xfrm>
          <a:prstGeom prst="rect">
            <a:avLst/>
          </a:prstGeom>
          <a:noFill/>
          <a:ln w="9525">
            <a:noFill/>
            <a:miter lim="800000"/>
            <a:headEnd/>
            <a:tailEnd/>
          </a:ln>
        </p:spPr>
        <p:txBody>
          <a:bodyPr vert="horz" wrap="square" lIns="94446" tIns="47222" rIns="94446" bIns="47222" numCol="1" anchor="t" anchorCtr="0" compatLnSpc="1">
            <a:prstTxWarp prst="textNoShape">
              <a:avLst/>
            </a:prstTxWarp>
          </a:bodyPr>
          <a:lstStyle>
            <a:lvl1pPr algn="l" defTabSz="944453" eaLnBrk="1" hangingPunct="1">
              <a:spcBef>
                <a:spcPct val="0"/>
              </a:spcBef>
              <a:buSzTx/>
              <a:buFontTx/>
              <a:buNone/>
              <a:defRPr sz="1200" b="0">
                <a:latin typeface="Arial" charset="0"/>
              </a:defRPr>
            </a:lvl1pPr>
          </a:lstStyle>
          <a:p>
            <a:pPr>
              <a:defRPr/>
            </a:pPr>
            <a:endParaRPr lang="en-US" altLang="zh-CN"/>
          </a:p>
        </p:txBody>
      </p:sp>
      <p:sp>
        <p:nvSpPr>
          <p:cNvPr id="18435" name="Rectangle 3"/>
          <p:cNvSpPr>
            <a:spLocks noGrp="1" noChangeArrowheads="1"/>
          </p:cNvSpPr>
          <p:nvPr>
            <p:ph type="dt" sz="quarter" idx="1"/>
          </p:nvPr>
        </p:nvSpPr>
        <p:spPr bwMode="auto">
          <a:xfrm>
            <a:off x="4023206" y="1"/>
            <a:ext cx="3079201" cy="513376"/>
          </a:xfrm>
          <a:prstGeom prst="rect">
            <a:avLst/>
          </a:prstGeom>
          <a:noFill/>
          <a:ln w="9525">
            <a:noFill/>
            <a:miter lim="800000"/>
            <a:headEnd/>
            <a:tailEnd/>
          </a:ln>
        </p:spPr>
        <p:txBody>
          <a:bodyPr vert="horz" wrap="square" lIns="94446" tIns="47222" rIns="94446" bIns="47222" numCol="1" anchor="t" anchorCtr="0" compatLnSpc="1">
            <a:prstTxWarp prst="textNoShape">
              <a:avLst/>
            </a:prstTxWarp>
          </a:bodyPr>
          <a:lstStyle>
            <a:lvl1pPr algn="r" defTabSz="944453" eaLnBrk="1" hangingPunct="1">
              <a:spcBef>
                <a:spcPct val="0"/>
              </a:spcBef>
              <a:buSzTx/>
              <a:buFontTx/>
              <a:buNone/>
              <a:defRPr sz="1200" b="0">
                <a:latin typeface="Arial" charset="0"/>
              </a:defRPr>
            </a:lvl1pPr>
          </a:lstStyle>
          <a:p>
            <a:pPr>
              <a:defRPr/>
            </a:pPr>
            <a:endParaRPr lang="en-US" altLang="zh-CN"/>
          </a:p>
        </p:txBody>
      </p:sp>
      <p:sp>
        <p:nvSpPr>
          <p:cNvPr id="18436" name="Rectangle 4"/>
          <p:cNvSpPr>
            <a:spLocks noGrp="1" noChangeArrowheads="1"/>
          </p:cNvSpPr>
          <p:nvPr>
            <p:ph type="ftr" sz="quarter" idx="2"/>
          </p:nvPr>
        </p:nvSpPr>
        <p:spPr bwMode="auto">
          <a:xfrm>
            <a:off x="2" y="9719593"/>
            <a:ext cx="3079201" cy="513376"/>
          </a:xfrm>
          <a:prstGeom prst="rect">
            <a:avLst/>
          </a:prstGeom>
          <a:noFill/>
          <a:ln w="9525">
            <a:noFill/>
            <a:miter lim="800000"/>
            <a:headEnd/>
            <a:tailEnd/>
          </a:ln>
        </p:spPr>
        <p:txBody>
          <a:bodyPr vert="horz" wrap="square" lIns="94446" tIns="47222" rIns="94446" bIns="47222" numCol="1" anchor="b" anchorCtr="0" compatLnSpc="1">
            <a:prstTxWarp prst="textNoShape">
              <a:avLst/>
            </a:prstTxWarp>
          </a:bodyPr>
          <a:lstStyle>
            <a:lvl1pPr algn="l" defTabSz="944453" eaLnBrk="1" hangingPunct="1">
              <a:spcBef>
                <a:spcPct val="0"/>
              </a:spcBef>
              <a:buSzTx/>
              <a:buFontTx/>
              <a:buNone/>
              <a:defRPr sz="1200" b="0">
                <a:latin typeface="Arial" charset="0"/>
              </a:defRPr>
            </a:lvl1pPr>
          </a:lstStyle>
          <a:p>
            <a:pPr>
              <a:defRPr/>
            </a:pPr>
            <a:endParaRPr lang="en-US" altLang="zh-CN"/>
          </a:p>
        </p:txBody>
      </p:sp>
      <p:sp>
        <p:nvSpPr>
          <p:cNvPr id="18437" name="Rectangle 5"/>
          <p:cNvSpPr>
            <a:spLocks noGrp="1" noChangeArrowheads="1"/>
          </p:cNvSpPr>
          <p:nvPr>
            <p:ph type="sldNum" sz="quarter" idx="3"/>
          </p:nvPr>
        </p:nvSpPr>
        <p:spPr bwMode="auto">
          <a:xfrm>
            <a:off x="4023206" y="9719593"/>
            <a:ext cx="3079201" cy="513376"/>
          </a:xfrm>
          <a:prstGeom prst="rect">
            <a:avLst/>
          </a:prstGeom>
          <a:noFill/>
          <a:ln w="9525">
            <a:noFill/>
            <a:miter lim="800000"/>
            <a:headEnd/>
            <a:tailEnd/>
          </a:ln>
        </p:spPr>
        <p:txBody>
          <a:bodyPr vert="horz" wrap="square" lIns="94446" tIns="47222" rIns="94446" bIns="47222" numCol="1" anchor="b" anchorCtr="0" compatLnSpc="1">
            <a:prstTxWarp prst="textNoShape">
              <a:avLst/>
            </a:prstTxWarp>
          </a:bodyPr>
          <a:lstStyle>
            <a:lvl1pPr algn="r" defTabSz="944324" eaLnBrk="1" hangingPunct="1">
              <a:defRPr sz="1200" b="0"/>
            </a:lvl1pPr>
          </a:lstStyle>
          <a:p>
            <a:pPr>
              <a:defRPr/>
            </a:pPr>
            <a:fld id="{132CFBFF-5552-46DA-AEE0-0F711D06F680}" type="slidenum">
              <a:rPr lang="en-US" altLang="zh-CN"/>
              <a:pPr>
                <a:defRPr/>
              </a:pPr>
              <a:t>‹#›</a:t>
            </a:fld>
            <a:endParaRPr lang="en-US" altLang="zh-CN"/>
          </a:p>
        </p:txBody>
      </p:sp>
    </p:spTree>
    <p:extLst>
      <p:ext uri="{BB962C8B-B14F-4D97-AF65-F5344CB8AC3E}">
        <p14:creationId xmlns:p14="http://schemas.microsoft.com/office/powerpoint/2010/main" val="885468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2" y="1"/>
            <a:ext cx="3079201" cy="513376"/>
          </a:xfrm>
          <a:prstGeom prst="rect">
            <a:avLst/>
          </a:prstGeom>
          <a:noFill/>
          <a:ln w="9525">
            <a:noFill/>
            <a:miter lim="800000"/>
            <a:headEnd/>
            <a:tailEnd/>
          </a:ln>
        </p:spPr>
        <p:txBody>
          <a:bodyPr vert="horz" wrap="square" lIns="94446" tIns="47222" rIns="94446" bIns="47222" numCol="1" anchor="t" anchorCtr="0" compatLnSpc="1">
            <a:prstTxWarp prst="textNoShape">
              <a:avLst/>
            </a:prstTxWarp>
          </a:bodyPr>
          <a:lstStyle>
            <a:lvl1pPr algn="l" defTabSz="944453" eaLnBrk="1" hangingPunct="1">
              <a:spcBef>
                <a:spcPct val="0"/>
              </a:spcBef>
              <a:buSzTx/>
              <a:buFontTx/>
              <a:buNone/>
              <a:defRPr sz="1200" b="0">
                <a:latin typeface="Arial" charset="0"/>
              </a:defRPr>
            </a:lvl1pPr>
          </a:lstStyle>
          <a:p>
            <a:pPr>
              <a:defRPr/>
            </a:pPr>
            <a:endParaRPr lang="en-US" altLang="zh-CN"/>
          </a:p>
        </p:txBody>
      </p:sp>
      <p:sp>
        <p:nvSpPr>
          <p:cNvPr id="14339" name="Rectangle 3"/>
          <p:cNvSpPr>
            <a:spLocks noGrp="1" noChangeArrowheads="1"/>
          </p:cNvSpPr>
          <p:nvPr>
            <p:ph type="dt" idx="1"/>
          </p:nvPr>
        </p:nvSpPr>
        <p:spPr bwMode="auto">
          <a:xfrm>
            <a:off x="4023206" y="1"/>
            <a:ext cx="3079201" cy="513376"/>
          </a:xfrm>
          <a:prstGeom prst="rect">
            <a:avLst/>
          </a:prstGeom>
          <a:noFill/>
          <a:ln w="9525">
            <a:noFill/>
            <a:miter lim="800000"/>
            <a:headEnd/>
            <a:tailEnd/>
          </a:ln>
        </p:spPr>
        <p:txBody>
          <a:bodyPr vert="horz" wrap="square" lIns="94446" tIns="47222" rIns="94446" bIns="47222" numCol="1" anchor="t" anchorCtr="0" compatLnSpc="1">
            <a:prstTxWarp prst="textNoShape">
              <a:avLst/>
            </a:prstTxWarp>
          </a:bodyPr>
          <a:lstStyle>
            <a:lvl1pPr algn="r" defTabSz="944453" eaLnBrk="1" hangingPunct="1">
              <a:spcBef>
                <a:spcPct val="0"/>
              </a:spcBef>
              <a:buSzTx/>
              <a:buFontTx/>
              <a:buNone/>
              <a:defRPr sz="1200" b="0">
                <a:latin typeface="Arial" charset="0"/>
              </a:defRPr>
            </a:lvl1pPr>
          </a:lstStyle>
          <a:p>
            <a:pPr>
              <a:defRPr/>
            </a:pPr>
            <a:endParaRPr lang="en-US" altLang="zh-CN"/>
          </a:p>
        </p:txBody>
      </p:sp>
      <p:sp>
        <p:nvSpPr>
          <p:cNvPr id="46084" name="Rectangle 4"/>
          <p:cNvSpPr>
            <a:spLocks noGrp="1" noRot="1" noChangeAspect="1" noChangeArrowheads="1" noTextEdit="1"/>
          </p:cNvSpPr>
          <p:nvPr>
            <p:ph type="sldImg" idx="2"/>
          </p:nvPr>
        </p:nvSpPr>
        <p:spPr bwMode="auto">
          <a:xfrm>
            <a:off x="142875" y="766763"/>
            <a:ext cx="6823075"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10078" y="4862264"/>
            <a:ext cx="5683914" cy="4605576"/>
          </a:xfrm>
          <a:prstGeom prst="rect">
            <a:avLst/>
          </a:prstGeom>
          <a:noFill/>
          <a:ln w="9525">
            <a:noFill/>
            <a:miter lim="800000"/>
            <a:headEnd/>
            <a:tailEnd/>
          </a:ln>
        </p:spPr>
        <p:txBody>
          <a:bodyPr vert="horz" wrap="square" lIns="94446" tIns="47222" rIns="94446" bIns="4722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Rectangle 6"/>
          <p:cNvSpPr>
            <a:spLocks noGrp="1" noChangeArrowheads="1"/>
          </p:cNvSpPr>
          <p:nvPr>
            <p:ph type="ftr" sz="quarter" idx="4"/>
          </p:nvPr>
        </p:nvSpPr>
        <p:spPr bwMode="auto">
          <a:xfrm>
            <a:off x="2" y="9719593"/>
            <a:ext cx="3079201" cy="513376"/>
          </a:xfrm>
          <a:prstGeom prst="rect">
            <a:avLst/>
          </a:prstGeom>
          <a:noFill/>
          <a:ln w="9525">
            <a:noFill/>
            <a:miter lim="800000"/>
            <a:headEnd/>
            <a:tailEnd/>
          </a:ln>
        </p:spPr>
        <p:txBody>
          <a:bodyPr vert="horz" wrap="square" lIns="94446" tIns="47222" rIns="94446" bIns="47222" numCol="1" anchor="b" anchorCtr="0" compatLnSpc="1">
            <a:prstTxWarp prst="textNoShape">
              <a:avLst/>
            </a:prstTxWarp>
          </a:bodyPr>
          <a:lstStyle>
            <a:lvl1pPr algn="l" defTabSz="944453" eaLnBrk="1" hangingPunct="1">
              <a:spcBef>
                <a:spcPct val="0"/>
              </a:spcBef>
              <a:buSzTx/>
              <a:buFontTx/>
              <a:buNone/>
              <a:defRPr sz="1200" b="0">
                <a:latin typeface="Arial" charset="0"/>
              </a:defRPr>
            </a:lvl1pPr>
          </a:lstStyle>
          <a:p>
            <a:pPr>
              <a:defRPr/>
            </a:pPr>
            <a:endParaRPr lang="en-US" altLang="zh-CN"/>
          </a:p>
        </p:txBody>
      </p:sp>
      <p:sp>
        <p:nvSpPr>
          <p:cNvPr id="14343" name="Rectangle 7"/>
          <p:cNvSpPr>
            <a:spLocks noGrp="1" noChangeArrowheads="1"/>
          </p:cNvSpPr>
          <p:nvPr>
            <p:ph type="sldNum" sz="quarter" idx="5"/>
          </p:nvPr>
        </p:nvSpPr>
        <p:spPr bwMode="auto">
          <a:xfrm>
            <a:off x="4023206" y="9719593"/>
            <a:ext cx="3079201" cy="513376"/>
          </a:xfrm>
          <a:prstGeom prst="rect">
            <a:avLst/>
          </a:prstGeom>
          <a:noFill/>
          <a:ln w="9525">
            <a:noFill/>
            <a:miter lim="800000"/>
            <a:headEnd/>
            <a:tailEnd/>
          </a:ln>
        </p:spPr>
        <p:txBody>
          <a:bodyPr vert="horz" wrap="square" lIns="94446" tIns="47222" rIns="94446" bIns="47222" numCol="1" anchor="b" anchorCtr="0" compatLnSpc="1">
            <a:prstTxWarp prst="textNoShape">
              <a:avLst/>
            </a:prstTxWarp>
          </a:bodyPr>
          <a:lstStyle>
            <a:lvl1pPr algn="r" defTabSz="944324" eaLnBrk="1" hangingPunct="1">
              <a:defRPr sz="1200" b="0"/>
            </a:lvl1pPr>
          </a:lstStyle>
          <a:p>
            <a:pPr>
              <a:defRPr/>
            </a:pPr>
            <a:fld id="{91D3089F-C9A2-4CB6-B8BB-7A6393A9C4C0}" type="slidenum">
              <a:rPr lang="en-US" altLang="zh-CN"/>
              <a:pPr>
                <a:defRPr/>
              </a:pPr>
              <a:t>‹#›</a:t>
            </a:fld>
            <a:endParaRPr lang="en-US" altLang="zh-CN"/>
          </a:p>
        </p:txBody>
      </p:sp>
    </p:spTree>
    <p:extLst>
      <p:ext uri="{BB962C8B-B14F-4D97-AF65-F5344CB8AC3E}">
        <p14:creationId xmlns:p14="http://schemas.microsoft.com/office/powerpoint/2010/main" val="37662632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B4976A9-8F18-46F7-8AF5-1EF39C9EA511}" type="slidenum">
              <a:rPr lang="en-US" altLang="zh-CN" smtClean="0"/>
              <a:pPr/>
              <a:t>1</a:t>
            </a:fld>
            <a:endParaRPr lang="en-US" altLang="zh-CN"/>
          </a:p>
        </p:txBody>
      </p:sp>
      <p:sp>
        <p:nvSpPr>
          <p:cNvPr id="47107" name="Rectangle 2"/>
          <p:cNvSpPr>
            <a:spLocks noGrp="1" noRot="1" noChangeAspect="1" noChangeArrowheads="1" noTextEdit="1"/>
          </p:cNvSpPr>
          <p:nvPr>
            <p:ph type="sldImg"/>
          </p:nvPr>
        </p:nvSpPr>
        <p:spPr>
          <a:xfrm>
            <a:off x="142875" y="766763"/>
            <a:ext cx="6823075" cy="3838575"/>
          </a:xfrm>
          <a:ln/>
        </p:spPr>
      </p:sp>
      <p:sp>
        <p:nvSpPr>
          <p:cNvPr id="4710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22953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07189B6-FB06-4B74-B3C6-4715CEFF4BC0}" type="slidenum">
              <a:rPr lang="en-US" altLang="zh-CN" smtClean="0"/>
              <a:pPr/>
              <a:t>40</a:t>
            </a:fld>
            <a:endParaRPr lang="en-US" altLang="zh-CN"/>
          </a:p>
        </p:txBody>
      </p:sp>
      <p:sp>
        <p:nvSpPr>
          <p:cNvPr id="77827" name="Rectangle 7"/>
          <p:cNvSpPr txBox="1">
            <a:spLocks noGrp="1" noChangeArrowheads="1"/>
          </p:cNvSpPr>
          <p:nvPr/>
        </p:nvSpPr>
        <p:spPr bwMode="auto">
          <a:xfrm>
            <a:off x="4023206" y="9721241"/>
            <a:ext cx="3079201" cy="511731"/>
          </a:xfrm>
          <a:prstGeom prst="rect">
            <a:avLst/>
          </a:prstGeom>
          <a:noFill/>
          <a:ln w="9525">
            <a:noFill/>
            <a:miter lim="800000"/>
            <a:headEnd/>
            <a:tailEnd/>
          </a:ln>
        </p:spPr>
        <p:txBody>
          <a:bodyPr lIns="98702" tIns="49352" rIns="98702" bIns="49352" anchor="b"/>
          <a:lstStyle/>
          <a:p>
            <a:pPr algn="r" defTabSz="995325" eaLnBrk="1" hangingPunct="1"/>
            <a:fld id="{C6889F85-8B58-402A-B29B-F319496641FA}" type="slidenum">
              <a:rPr lang="en-US" altLang="zh-CN" sz="1300" b="0"/>
              <a:pPr algn="r" defTabSz="995325" eaLnBrk="1" hangingPunct="1"/>
              <a:t>40</a:t>
            </a:fld>
            <a:endParaRPr lang="en-US" altLang="zh-CN" sz="1300" b="0"/>
          </a:p>
        </p:txBody>
      </p:sp>
      <p:sp>
        <p:nvSpPr>
          <p:cNvPr id="77828" name="Rectangle 2"/>
          <p:cNvSpPr>
            <a:spLocks noGrp="1" noRot="1" noChangeAspect="1" noChangeArrowheads="1" noTextEdit="1"/>
          </p:cNvSpPr>
          <p:nvPr>
            <p:ph type="sldImg"/>
          </p:nvPr>
        </p:nvSpPr>
        <p:spPr>
          <a:xfrm>
            <a:off x="142875" y="766763"/>
            <a:ext cx="6823075" cy="3838575"/>
          </a:xfrm>
          <a:ln/>
        </p:spPr>
      </p:sp>
      <p:sp>
        <p:nvSpPr>
          <p:cNvPr id="77829" name="Rectangle 3"/>
          <p:cNvSpPr>
            <a:spLocks noGrp="1" noChangeArrowheads="1"/>
          </p:cNvSpPr>
          <p:nvPr>
            <p:ph type="body" idx="1"/>
          </p:nvPr>
        </p:nvSpPr>
        <p:spPr>
          <a:noFill/>
          <a:ln/>
        </p:spPr>
        <p:txBody>
          <a:bodyPr lIns="98702" tIns="49352" rIns="98702" bIns="49352"/>
          <a:lstStyle/>
          <a:p>
            <a:pPr eaLnBrk="1" hangingPunct="1"/>
            <a:endParaRPr lang="zh-CN" altLang="zh-CN"/>
          </a:p>
        </p:txBody>
      </p:sp>
    </p:spTree>
    <p:extLst>
      <p:ext uri="{BB962C8B-B14F-4D97-AF65-F5344CB8AC3E}">
        <p14:creationId xmlns:p14="http://schemas.microsoft.com/office/powerpoint/2010/main" val="2310587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7"/>
          <p:cNvSpPr>
            <a:spLocks noGrp="1" noChangeArrowheads="1"/>
          </p:cNvSpPr>
          <p:nvPr>
            <p:ph type="sldNum" sz="quarter" idx="11"/>
          </p:nvPr>
        </p:nvSpPr>
        <p:spPr>
          <a:ln/>
        </p:spPr>
        <p:txBody>
          <a:bodyPr/>
          <a:lstStyle>
            <a:lvl1pPr>
              <a:defRPr/>
            </a:lvl1pPr>
          </a:lstStyle>
          <a:p>
            <a:pPr>
              <a:defRPr/>
            </a:pPr>
            <a:fld id="{DBF03016-CC9E-4AD8-B6D4-90C7D4736782}" type="slidenum">
              <a:rPr lang="en-US" altLang="zh-CN"/>
              <a:pPr>
                <a:defRPr/>
              </a:pPr>
              <a:t>‹#›</a:t>
            </a:fld>
            <a:endParaRPr lang="en-US" altLang="zh-CN"/>
          </a:p>
        </p:txBody>
      </p:sp>
      <p:sp>
        <p:nvSpPr>
          <p:cNvPr id="2" name="Rectangle 3">
            <a:extLst>
              <a:ext uri="{FF2B5EF4-FFF2-40B4-BE49-F238E27FC236}">
                <a16:creationId xmlns:a16="http://schemas.microsoft.com/office/drawing/2014/main" id="{6BD6C670-00BE-3FB9-9C70-B27E134B291C}"/>
              </a:ext>
            </a:extLst>
          </p:cNvPr>
          <p:cNvSpPr>
            <a:spLocks noChangeArrowheads="1"/>
          </p:cNvSpPr>
          <p:nvPr userDrawn="1"/>
        </p:nvSpPr>
        <p:spPr bwMode="auto">
          <a:xfrm rot="5400000">
            <a:off x="-2897934" y="3336679"/>
            <a:ext cx="6419255" cy="6233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20000"/>
              </a:spcBef>
              <a:buSzPct val="75000"/>
              <a:buFont typeface="Wingdings" pitchFamily="2" charset="2"/>
              <a:buNone/>
              <a:defRPr/>
            </a:pPr>
            <a:endParaRPr lang="zh-CN" altLang="en-US" sz="1400" b="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4" name="Rectangle 7"/>
          <p:cNvSpPr>
            <a:spLocks noGrp="1" noChangeArrowheads="1"/>
          </p:cNvSpPr>
          <p:nvPr>
            <p:ph type="sldNum" sz="quarter" idx="11"/>
          </p:nvPr>
        </p:nvSpPr>
        <p:spPr>
          <a:xfrm>
            <a:off x="0" y="6515889"/>
            <a:ext cx="697248" cy="338554"/>
          </a:xfrm>
        </p:spPr>
        <p:txBody>
          <a:bodyPr/>
          <a:lstStyle>
            <a:lvl1pPr>
              <a:defRPr/>
            </a:lvl1pPr>
          </a:lstStyle>
          <a:p>
            <a:pPr>
              <a:defRPr/>
            </a:pPr>
            <a:fld id="{95584045-8D34-47A5-81B9-53AE2D9309B4}" type="slidenum">
              <a:rPr lang="en-US" altLang="zh-CN"/>
              <a:pPr>
                <a:defRPr/>
              </a:pPr>
              <a:t>‹#›</a:t>
            </a:fld>
            <a:endParaRPr lang="en-US" altLang="zh-CN"/>
          </a:p>
        </p:txBody>
      </p:sp>
      <p:sp>
        <p:nvSpPr>
          <p:cNvPr id="8" name="Line 1026"/>
          <p:cNvSpPr>
            <a:spLocks noChangeShapeType="1"/>
          </p:cNvSpPr>
          <p:nvPr userDrawn="1"/>
        </p:nvSpPr>
        <p:spPr bwMode="auto">
          <a:xfrm>
            <a:off x="911424" y="1196752"/>
            <a:ext cx="6480719" cy="0"/>
          </a:xfrm>
          <a:prstGeom prst="line">
            <a:avLst/>
          </a:prstGeom>
          <a:noFill/>
          <a:ln w="127000" cmpd="tri">
            <a:solidFill>
              <a:srgbClr val="000080"/>
            </a:solidFill>
            <a:miter lim="800000"/>
            <a:headEnd/>
            <a:tailEnd/>
          </a:ln>
        </p:spPr>
        <p:txBody>
          <a:bodyPr wrap="none"/>
          <a:lstStyle/>
          <a:p>
            <a:pPr fontAlgn="base">
              <a:spcBef>
                <a:spcPct val="0"/>
              </a:spcBef>
              <a:spcAft>
                <a:spcPct val="0"/>
              </a:spcAft>
            </a:pPr>
            <a:endParaRPr lang="zh-CN" altLang="en-US">
              <a:solidFill>
                <a:srgbClr val="003366"/>
              </a:solidFill>
            </a:endParaRPr>
          </a:p>
        </p:txBody>
      </p:sp>
    </p:spTree>
    <p:extLst>
      <p:ext uri="{BB962C8B-B14F-4D97-AF65-F5344CB8AC3E}">
        <p14:creationId xmlns:p14="http://schemas.microsoft.com/office/powerpoint/2010/main" val="3795562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userDrawn="1"/>
        </p:nvSpPr>
        <p:spPr bwMode="auto">
          <a:xfrm>
            <a:off x="0" y="2760"/>
            <a:ext cx="4223793" cy="533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20000"/>
              </a:spcBef>
              <a:buSzPct val="75000"/>
              <a:buFont typeface="Wingdings" pitchFamily="2" charset="2"/>
              <a:buNone/>
              <a:defRPr/>
            </a:pPr>
            <a:endParaRPr lang="zh-CN" altLang="en-US" sz="1400" b="0"/>
          </a:p>
        </p:txBody>
      </p:sp>
      <p:sp>
        <p:nvSpPr>
          <p:cNvPr id="7175" name="Rectangle 7"/>
          <p:cNvSpPr>
            <a:spLocks noGrp="1" noChangeArrowheads="1"/>
          </p:cNvSpPr>
          <p:nvPr>
            <p:ph type="sldNum" sz="quarter" idx="4"/>
          </p:nvPr>
        </p:nvSpPr>
        <p:spPr bwMode="auto">
          <a:xfrm>
            <a:off x="1" y="6352762"/>
            <a:ext cx="711200" cy="338554"/>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lgn="ctr" eaLnBrk="1" hangingPunct="1">
              <a:defRPr sz="1600" b="0">
                <a:solidFill>
                  <a:srgbClr val="002060"/>
                </a:solidFill>
                <a:latin typeface="Times New Roman" panose="02020603050405020304" pitchFamily="18" charset="0"/>
                <a:cs typeface="Times New Roman" panose="02020603050405020304" pitchFamily="18" charset="0"/>
              </a:defRPr>
            </a:lvl1pPr>
          </a:lstStyle>
          <a:p>
            <a:pPr>
              <a:defRPr/>
            </a:pPr>
            <a:r>
              <a:rPr lang="en-US" altLang="zh-CN" dirty="0"/>
              <a:t>1/28</a:t>
            </a:r>
          </a:p>
        </p:txBody>
      </p:sp>
      <p:sp>
        <p:nvSpPr>
          <p:cNvPr id="1032" name="Rectangle 10"/>
          <p:cNvSpPr>
            <a:spLocks noChangeArrowheads="1"/>
          </p:cNvSpPr>
          <p:nvPr userDrawn="1"/>
        </p:nvSpPr>
        <p:spPr bwMode="auto">
          <a:xfrm>
            <a:off x="143360" y="111721"/>
            <a:ext cx="395800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42900" indent="-342900">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ts val="0"/>
              </a:spcBef>
              <a:buSzPct val="75000"/>
              <a:buFont typeface="Wingdings" pitchFamily="2" charset="2"/>
              <a:buNone/>
              <a:defRPr/>
            </a:pPr>
            <a:r>
              <a:rPr lang="en-US" altLang="zh-CN" sz="1400" b="0" dirty="0">
                <a:solidFill>
                  <a:schemeClr val="accent4">
                    <a:lumMod val="90000"/>
                    <a:lumOff val="10000"/>
                  </a:schemeClr>
                </a:solidFill>
                <a:latin typeface="黑体" panose="02010609060101010101" pitchFamily="49" charset="-122"/>
                <a:ea typeface="黑体" panose="02010609060101010101" pitchFamily="49" charset="-122"/>
                <a:cs typeface="Arial" panose="020B0604020202020204" pitchFamily="34" charset="0"/>
              </a:rPr>
              <a:t>2019</a:t>
            </a:r>
            <a:r>
              <a:rPr lang="zh-CN" altLang="en-US" sz="1400" b="0" dirty="0">
                <a:solidFill>
                  <a:schemeClr val="accent4">
                    <a:lumMod val="90000"/>
                    <a:lumOff val="10000"/>
                  </a:schemeClr>
                </a:solidFill>
                <a:latin typeface="黑体" panose="02010609060101010101" pitchFamily="49" charset="-122"/>
                <a:ea typeface="黑体" panose="02010609060101010101" pitchFamily="49" charset="-122"/>
                <a:cs typeface="Arial" panose="020B0604020202020204" pitchFamily="34" charset="0"/>
              </a:rPr>
              <a:t>级本科毕业答辩</a:t>
            </a:r>
            <a:endParaRPr lang="zh-CN" altLang="en-US" sz="1400" b="1" dirty="0">
              <a:solidFill>
                <a:schemeClr val="accent4">
                  <a:lumMod val="90000"/>
                  <a:lumOff val="10000"/>
                </a:schemeClr>
              </a:solidFill>
              <a:latin typeface="Times  New Roman"/>
              <a:ea typeface="黑体" panose="02010609060101010101" pitchFamily="49" charset="-122"/>
              <a:cs typeface="Arial" panose="020B0604020202020204" pitchFamily="34" charset="0"/>
            </a:endParaRPr>
          </a:p>
        </p:txBody>
      </p:sp>
      <p:sp>
        <p:nvSpPr>
          <p:cNvPr id="2" name="Rectangle 3">
            <a:extLst>
              <a:ext uri="{FF2B5EF4-FFF2-40B4-BE49-F238E27FC236}">
                <a16:creationId xmlns:a16="http://schemas.microsoft.com/office/drawing/2014/main" id="{B8B5FE96-FB06-BE11-2EB3-D4E399F5A02F}"/>
              </a:ext>
            </a:extLst>
          </p:cNvPr>
          <p:cNvSpPr>
            <a:spLocks noChangeArrowheads="1"/>
          </p:cNvSpPr>
          <p:nvPr userDrawn="1"/>
        </p:nvSpPr>
        <p:spPr bwMode="auto">
          <a:xfrm rot="5400000">
            <a:off x="-2897934" y="3336679"/>
            <a:ext cx="6419255" cy="6233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20000"/>
              </a:spcBef>
              <a:buSzPct val="75000"/>
              <a:buFont typeface="Wingdings" pitchFamily="2" charset="2"/>
              <a:buNone/>
              <a:defRPr/>
            </a:pPr>
            <a:endParaRPr lang="zh-CN" altLang="en-US" sz="1400" b="0"/>
          </a:p>
        </p:txBody>
      </p:sp>
      <p:sp>
        <p:nvSpPr>
          <p:cNvPr id="4" name="Rectangle 3">
            <a:extLst>
              <a:ext uri="{FF2B5EF4-FFF2-40B4-BE49-F238E27FC236}">
                <a16:creationId xmlns:a16="http://schemas.microsoft.com/office/drawing/2014/main" id="{2F2A0CFE-5C22-86CF-E996-288349F978EB}"/>
              </a:ext>
            </a:extLst>
          </p:cNvPr>
          <p:cNvSpPr>
            <a:spLocks noChangeArrowheads="1"/>
          </p:cNvSpPr>
          <p:nvPr userDrawn="1"/>
        </p:nvSpPr>
        <p:spPr bwMode="auto">
          <a:xfrm>
            <a:off x="0" y="2760"/>
            <a:ext cx="4223793" cy="8339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20000"/>
              </a:spcBef>
              <a:buSzPct val="75000"/>
              <a:buFont typeface="Wingdings" pitchFamily="2" charset="2"/>
              <a:buNone/>
              <a:defRPr/>
            </a:pPr>
            <a:endParaRPr lang="zh-CN" altLang="en-US" sz="1400" b="0"/>
          </a:p>
        </p:txBody>
      </p:sp>
      <p:sp>
        <p:nvSpPr>
          <p:cNvPr id="5" name="Rectangle 10">
            <a:extLst>
              <a:ext uri="{FF2B5EF4-FFF2-40B4-BE49-F238E27FC236}">
                <a16:creationId xmlns:a16="http://schemas.microsoft.com/office/drawing/2014/main" id="{561FFF95-F6E0-B4AC-E037-5C0EB84A8FDD}"/>
              </a:ext>
            </a:extLst>
          </p:cNvPr>
          <p:cNvSpPr>
            <a:spLocks noChangeArrowheads="1"/>
          </p:cNvSpPr>
          <p:nvPr userDrawn="1"/>
        </p:nvSpPr>
        <p:spPr bwMode="auto">
          <a:xfrm>
            <a:off x="143360" y="120255"/>
            <a:ext cx="395800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42900" indent="-342900">
              <a:defRPr b="1">
                <a:solidFill>
                  <a:schemeClr val="tx1"/>
                </a:solidFill>
                <a:latin typeface="Arial" charset="0"/>
                <a:ea typeface="宋体" pitchFamily="2" charset="-122"/>
              </a:defRPr>
            </a:lvl1pPr>
            <a:lvl2pPr marL="742950" indent="-285750">
              <a:defRPr b="1">
                <a:solidFill>
                  <a:schemeClr val="tx1"/>
                </a:solidFill>
                <a:latin typeface="Arial" charset="0"/>
                <a:ea typeface="宋体" pitchFamily="2" charset="-122"/>
              </a:defRPr>
            </a:lvl2pPr>
            <a:lvl3pPr marL="1143000" indent="-228600">
              <a:defRPr b="1">
                <a:solidFill>
                  <a:schemeClr val="tx1"/>
                </a:solidFill>
                <a:latin typeface="Arial" charset="0"/>
                <a:ea typeface="宋体" pitchFamily="2" charset="-122"/>
              </a:defRPr>
            </a:lvl3pPr>
            <a:lvl4pPr marL="1600200" indent="-228600">
              <a:defRPr b="1">
                <a:solidFill>
                  <a:schemeClr val="tx1"/>
                </a:solidFill>
                <a:latin typeface="Arial" charset="0"/>
                <a:ea typeface="宋体" pitchFamily="2" charset="-122"/>
              </a:defRPr>
            </a:lvl4pPr>
            <a:lvl5pPr marL="2057400" indent="-22860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ts val="0"/>
              </a:spcBef>
              <a:buSzPct val="75000"/>
              <a:buFont typeface="Wingdings" pitchFamily="2" charset="2"/>
              <a:buNone/>
              <a:defRPr/>
            </a:pPr>
            <a:r>
              <a:rPr lang="zh-CN" altLang="en-US" sz="1400" b="0" dirty="0">
                <a:solidFill>
                  <a:schemeClr val="accent4">
                    <a:lumMod val="90000"/>
                    <a:lumOff val="10000"/>
                  </a:schemeClr>
                </a:solidFill>
                <a:latin typeface="黑体" panose="02010609060101010101" pitchFamily="49" charset="-122"/>
                <a:ea typeface="黑体" panose="02010609060101010101" pitchFamily="49" charset="-122"/>
                <a:cs typeface="Arial" panose="020B0604020202020204" pitchFamily="34" charset="0"/>
              </a:rPr>
              <a:t>煤矿井下钻进过程煤岩强度感知与操作参数优化</a:t>
            </a:r>
            <a:endParaRPr lang="zh-CN" altLang="en-US" sz="1400" b="1" dirty="0">
              <a:solidFill>
                <a:schemeClr val="accent4">
                  <a:lumMod val="90000"/>
                  <a:lumOff val="10000"/>
                </a:schemeClr>
              </a:solidFill>
              <a:latin typeface="Times  New Roman"/>
              <a:ea typeface="黑体" panose="02010609060101010101" pitchFamily="49" charset="-122"/>
              <a:cs typeface="Arial" panose="020B0604020202020204" pitchFamily="34" charset="0"/>
            </a:endParaRPr>
          </a:p>
        </p:txBody>
      </p:sp>
      <p:sp>
        <p:nvSpPr>
          <p:cNvPr id="6" name="AutoShape 6">
            <a:extLst>
              <a:ext uri="{FF2B5EF4-FFF2-40B4-BE49-F238E27FC236}">
                <a16:creationId xmlns:a16="http://schemas.microsoft.com/office/drawing/2014/main" id="{FDA4467E-1F48-27DC-59C8-B506D39BE196}"/>
              </a:ext>
            </a:extLst>
          </p:cNvPr>
          <p:cNvSpPr>
            <a:spLocks noChangeArrowheads="1"/>
          </p:cNvSpPr>
          <p:nvPr userDrawn="1"/>
        </p:nvSpPr>
        <p:spPr bwMode="auto">
          <a:xfrm>
            <a:off x="623391" y="530640"/>
            <a:ext cx="68072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3600">
              <a:ea typeface="楷体_GB2312" pitchFamily="49" charset="-122"/>
            </a:endParaRPr>
          </a:p>
        </p:txBody>
      </p:sp>
      <p:pic>
        <p:nvPicPr>
          <p:cNvPr id="9" name="图片 8" descr="图片包含 图形用户界面&#10;&#10;AI 生成的内容可能不正确。">
            <a:extLst>
              <a:ext uri="{FF2B5EF4-FFF2-40B4-BE49-F238E27FC236}">
                <a16:creationId xmlns:a16="http://schemas.microsoft.com/office/drawing/2014/main" id="{91B8B4D5-3DCA-9A47-9677-DD377A48D5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84232" y="30752"/>
            <a:ext cx="3864408" cy="509468"/>
          </a:xfrm>
          <a:prstGeom prst="rect">
            <a:avLst/>
          </a:prstGeom>
        </p:spPr>
      </p:pic>
    </p:spTree>
  </p:cSld>
  <p:clrMap bg1="lt1" tx1="dk1" bg2="lt2" tx2="dk2" accent1="accent1" accent2="accent2" accent3="accent3" accent4="accent4" accent5="accent5" accent6="accent6" hlink="hlink" folHlink="folHlink"/>
  <p:sldLayoutIdLst>
    <p:sldLayoutId id="2147485448" r:id="rId1"/>
    <p:sldLayoutId id="2147485465" r:id="rId2"/>
  </p:sldLayoutIdLst>
  <p:hf hd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ea typeface="宋体" pitchFamily="2" charset="-122"/>
        </a:defRPr>
      </a:lvl2pPr>
      <a:lvl3pPr algn="l" rtl="0" eaLnBrk="0" fontAlgn="base" hangingPunct="0">
        <a:lnSpc>
          <a:spcPct val="90000"/>
        </a:lnSpc>
        <a:spcBef>
          <a:spcPct val="0"/>
        </a:spcBef>
        <a:spcAft>
          <a:spcPct val="0"/>
        </a:spcAft>
        <a:defRPr sz="3600" b="1">
          <a:solidFill>
            <a:schemeClr val="tx2"/>
          </a:solidFill>
          <a:latin typeface="Arial" charset="0"/>
          <a:ea typeface="宋体" pitchFamily="2" charset="-122"/>
        </a:defRPr>
      </a:lvl3pPr>
      <a:lvl4pPr algn="l" rtl="0" eaLnBrk="0" fontAlgn="base" hangingPunct="0">
        <a:lnSpc>
          <a:spcPct val="90000"/>
        </a:lnSpc>
        <a:spcBef>
          <a:spcPct val="0"/>
        </a:spcBef>
        <a:spcAft>
          <a:spcPct val="0"/>
        </a:spcAft>
        <a:defRPr sz="3600" b="1">
          <a:solidFill>
            <a:schemeClr val="tx2"/>
          </a:solidFill>
          <a:latin typeface="Arial" charset="0"/>
          <a:ea typeface="宋体" pitchFamily="2" charset="-122"/>
        </a:defRPr>
      </a:lvl4pPr>
      <a:lvl5pPr algn="l" rtl="0" eaLnBrk="0" fontAlgn="base" hangingPunct="0">
        <a:lnSpc>
          <a:spcPct val="90000"/>
        </a:lnSpc>
        <a:spcBef>
          <a:spcPct val="0"/>
        </a:spcBef>
        <a:spcAft>
          <a:spcPct val="0"/>
        </a:spcAft>
        <a:defRPr sz="3600" b="1">
          <a:solidFill>
            <a:schemeClr val="tx2"/>
          </a:solidFill>
          <a:latin typeface="Arial" charset="0"/>
          <a:ea typeface="宋体" pitchFamily="2" charset="-122"/>
        </a:defRPr>
      </a:lvl5pPr>
      <a:lvl6pPr marL="457200" algn="l" rtl="0" fontAlgn="base">
        <a:lnSpc>
          <a:spcPct val="90000"/>
        </a:lnSpc>
        <a:spcBef>
          <a:spcPct val="0"/>
        </a:spcBef>
        <a:spcAft>
          <a:spcPct val="0"/>
        </a:spcAft>
        <a:defRPr sz="3600" b="1">
          <a:solidFill>
            <a:schemeClr val="tx2"/>
          </a:solidFill>
          <a:latin typeface="Arial" charset="0"/>
          <a:ea typeface="宋体" pitchFamily="2" charset="-122"/>
        </a:defRPr>
      </a:lvl6pPr>
      <a:lvl7pPr marL="914400" algn="l" rtl="0" fontAlgn="base">
        <a:lnSpc>
          <a:spcPct val="90000"/>
        </a:lnSpc>
        <a:spcBef>
          <a:spcPct val="0"/>
        </a:spcBef>
        <a:spcAft>
          <a:spcPct val="0"/>
        </a:spcAft>
        <a:defRPr sz="3600" b="1">
          <a:solidFill>
            <a:schemeClr val="tx2"/>
          </a:solidFill>
          <a:latin typeface="Arial" charset="0"/>
          <a:ea typeface="宋体" pitchFamily="2" charset="-122"/>
        </a:defRPr>
      </a:lvl7pPr>
      <a:lvl8pPr marL="1371600" algn="l" rtl="0" fontAlgn="base">
        <a:lnSpc>
          <a:spcPct val="90000"/>
        </a:lnSpc>
        <a:spcBef>
          <a:spcPct val="0"/>
        </a:spcBef>
        <a:spcAft>
          <a:spcPct val="0"/>
        </a:spcAft>
        <a:defRPr sz="3600" b="1">
          <a:solidFill>
            <a:schemeClr val="tx2"/>
          </a:solidFill>
          <a:latin typeface="Arial" charset="0"/>
          <a:ea typeface="宋体" pitchFamily="2" charset="-122"/>
        </a:defRPr>
      </a:lvl8pPr>
      <a:lvl9pPr marL="1828800" algn="l" rtl="0" fontAlgn="base">
        <a:lnSpc>
          <a:spcPct val="90000"/>
        </a:lnSpc>
        <a:spcBef>
          <a:spcPct val="0"/>
        </a:spcBef>
        <a:spcAft>
          <a:spcPct val="0"/>
        </a:spcAft>
        <a:defRPr sz="36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emf"/><Relationship Id="rId2" Type="http://schemas.openxmlformats.org/officeDocument/2006/relationships/package" Target="../embeddings/Microsoft_Visio_Drawing2.vsdx"/><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0.emf"/><Relationship Id="rId4" Type="http://schemas.openxmlformats.org/officeDocument/2006/relationships/package" Target="../embeddings/Microsoft_Visio_Drawing3.vsdx"/><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wmf"/><Relationship Id="rId7"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package" Target="../embeddings/Microsoft_Visio_Drawing4.vsdx"/><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5.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Visio_Drawing7.vsd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875420" y="1700808"/>
            <a:ext cx="10441159" cy="2427844"/>
          </a:xfrm>
          <a:prstGeom prst="rect">
            <a:avLst/>
          </a:prstGeom>
          <a:solidFill>
            <a:srgbClr val="CCFFCC"/>
          </a:solidFill>
          <a:ln w="9525">
            <a:noFill/>
            <a:miter lim="800000"/>
            <a:headEnd/>
            <a:tailEnd/>
          </a:ln>
        </p:spPr>
        <p:txBody>
          <a:bodyPr wrap="square">
            <a:spAutoFit/>
          </a:bodyPr>
          <a:lstStyle/>
          <a:p>
            <a:pPr algn="ctr" eaLnBrk="1" hangingPunct="1">
              <a:lnSpc>
                <a:spcPct val="110000"/>
              </a:lnSpc>
              <a:spcAft>
                <a:spcPts val="0"/>
              </a:spcAft>
              <a:defRPr/>
            </a:pPr>
            <a:r>
              <a:rPr kumimoji="1" lang="zh-CN" altLang="en-US" sz="5600" dirty="0">
                <a:solidFill>
                  <a:srgbClr val="0033CC"/>
                </a:solidFill>
                <a:effectLst>
                  <a:outerShdw blurRad="38100" dist="38100" dir="2700000" algn="tl">
                    <a:srgbClr val="000000">
                      <a:alpha val="43137"/>
                    </a:srgbClr>
                  </a:outerShdw>
                </a:effectLst>
                <a:latin typeface="楷体" pitchFamily="49" charset="-122"/>
                <a:ea typeface="楷体" pitchFamily="49" charset="-122"/>
              </a:rPr>
              <a:t>煤矿井下钻进过程煤岩强度感知与操作参数优化</a:t>
            </a:r>
          </a:p>
          <a:p>
            <a:pPr algn="ctr" eaLnBrk="1" hangingPunct="1">
              <a:lnSpc>
                <a:spcPct val="110000"/>
              </a:lnSpc>
              <a:spcAft>
                <a:spcPts val="0"/>
              </a:spcAft>
              <a:defRPr/>
            </a:pPr>
            <a:endParaRPr kumimoji="1" lang="en-US" altLang="zh-CN" sz="2800" dirty="0">
              <a:solidFill>
                <a:srgbClr val="0033CC"/>
              </a:solidFill>
              <a:effectLst>
                <a:outerShdw blurRad="38100" dist="38100" dir="2700000" algn="tl">
                  <a:srgbClr val="000000">
                    <a:alpha val="43137"/>
                  </a:srgbClr>
                </a:outerShdw>
              </a:effectLst>
              <a:latin typeface="Times New Roman" panose="02020603050405020304" pitchFamily="18" charset="0"/>
              <a:ea typeface="楷体" pitchFamily="49" charset="-122"/>
              <a:cs typeface="Times New Roman" panose="02020603050405020304" pitchFamily="18" charset="0"/>
            </a:endParaRPr>
          </a:p>
        </p:txBody>
      </p:sp>
      <p:sp>
        <p:nvSpPr>
          <p:cNvPr id="5125" name="Line 6"/>
          <p:cNvSpPr>
            <a:spLocks noChangeShapeType="1"/>
          </p:cNvSpPr>
          <p:nvPr/>
        </p:nvSpPr>
        <p:spPr bwMode="auto">
          <a:xfrm>
            <a:off x="1055440" y="3659432"/>
            <a:ext cx="10081120" cy="0"/>
          </a:xfrm>
          <a:prstGeom prst="line">
            <a:avLst/>
          </a:prstGeom>
          <a:noFill/>
          <a:ln w="203200" cmpd="tri">
            <a:solidFill>
              <a:srgbClr val="800080"/>
            </a:solidFill>
            <a:miter lim="800000"/>
            <a:headEnd/>
            <a:tailEnd/>
          </a:ln>
        </p:spPr>
        <p:txBody>
          <a:bodyPr wrap="none"/>
          <a:lstStyle/>
          <a:p>
            <a:endParaRPr lang="zh-CN" altLang="en-US"/>
          </a:p>
        </p:txBody>
      </p:sp>
      <p:graphicFrame>
        <p:nvGraphicFramePr>
          <p:cNvPr id="2" name="表格 1">
            <a:extLst>
              <a:ext uri="{FF2B5EF4-FFF2-40B4-BE49-F238E27FC236}">
                <a16:creationId xmlns:a16="http://schemas.microsoft.com/office/drawing/2014/main" id="{E6A63147-0CCE-22A4-1D45-3F964B148BB4}"/>
              </a:ext>
            </a:extLst>
          </p:cNvPr>
          <p:cNvGraphicFramePr>
            <a:graphicFrameLocks noGrp="1"/>
          </p:cNvGraphicFramePr>
          <p:nvPr>
            <p:extLst>
              <p:ext uri="{D42A27DB-BD31-4B8C-83A1-F6EECF244321}">
                <p14:modId xmlns:p14="http://schemas.microsoft.com/office/powerpoint/2010/main" val="3212643731"/>
              </p:ext>
            </p:extLst>
          </p:nvPr>
        </p:nvGraphicFramePr>
        <p:xfrm>
          <a:off x="4059313" y="4245332"/>
          <a:ext cx="4073371" cy="1823720"/>
        </p:xfrm>
        <a:graphic>
          <a:graphicData uri="http://schemas.openxmlformats.org/drawingml/2006/table">
            <a:tbl>
              <a:tblPr firstRow="1" bandRow="1">
                <a:tableStyleId>{5C22544A-7EE6-4342-B048-85BDC9FD1C3A}</a:tableStyleId>
              </a:tblPr>
              <a:tblGrid>
                <a:gridCol w="1801882">
                  <a:extLst>
                    <a:ext uri="{9D8B030D-6E8A-4147-A177-3AD203B41FA5}">
                      <a16:colId xmlns:a16="http://schemas.microsoft.com/office/drawing/2014/main" val="20000"/>
                    </a:ext>
                  </a:extLst>
                </a:gridCol>
                <a:gridCol w="2271489">
                  <a:extLst>
                    <a:ext uri="{9D8B030D-6E8A-4147-A177-3AD203B41FA5}">
                      <a16:colId xmlns:a16="http://schemas.microsoft.com/office/drawing/2014/main" val="20001"/>
                    </a:ext>
                  </a:extLst>
                </a:gridCol>
              </a:tblGrid>
              <a:tr h="640080">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nSpc>
                          <a:spcPct val="150000"/>
                        </a:lnSpc>
                      </a:pPr>
                      <a:r>
                        <a:rPr lang="zh-CN" altLang="en-US"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rPr>
                        <a:t>汇 报 人：</a:t>
                      </a:r>
                      <a:endParaRPr lang="zh-CN" altLang="en-US" sz="2400" b="1" dirty="0">
                        <a:solidFill>
                          <a:srgbClr val="0033CC"/>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rPr>
                        <a:t>曾康慧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836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50000"/>
                        </a:lnSpc>
                      </a:pPr>
                      <a:r>
                        <a:rPr lang="zh-CN" altLang="en-US"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rPr>
                        <a:t>指导老师：</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sym typeface="+mn-ea"/>
                        </a:rPr>
                        <a:t>吴  敏 教  授</a:t>
                      </a:r>
                      <a:endParaRPr lang="en-US" altLang="zh-CN"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b="1" dirty="0">
                          <a:solidFill>
                            <a:srgbClr val="0033CC"/>
                          </a:solidFill>
                          <a:latin typeface="楷体" panose="02010609060101010101" pitchFamily="49" charset="-122"/>
                          <a:ea typeface="楷体" panose="02010609060101010101" pitchFamily="49" charset="-122"/>
                          <a:cs typeface="Times New Roman" panose="02020603050405020304" pitchFamily="18" charset="0"/>
                          <a:sym typeface="+mn-ea"/>
                        </a:rPr>
                        <a:t>陆承达 教  授</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77222-1331-7A91-4FB8-7DCE5668549D}"/>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D70D09A9-60CF-295C-5212-DE19A40F1C80}"/>
              </a:ext>
            </a:extLst>
          </p:cNvPr>
          <p:cNvSpPr txBox="1">
            <a:spLocks noChangeArrowheads="1"/>
          </p:cNvSpPr>
          <p:nvPr/>
        </p:nvSpPr>
        <p:spPr bwMode="auto">
          <a:xfrm>
            <a:off x="1054800" y="1195200"/>
            <a:ext cx="7201440" cy="463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基于钻柱动力学模型的煤岩感知方法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钻柱回转动力学模型</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J</a:t>
            </a:r>
            <a:r>
              <a:rPr lang="en-US" altLang="zh-CN" sz="1600" b="0" i="1" dirty="0">
                <a:solidFill>
                  <a:schemeClr val="bg2"/>
                </a:solidFill>
                <a:latin typeface="Times  New Roman"/>
                <a:ea typeface="黑体" panose="02010609060101010101" pitchFamily="49" charset="-122"/>
                <a:cs typeface="Times New Roman" panose="02020603050405020304" pitchFamily="18" charset="0"/>
                <a:sym typeface="+mn-ea"/>
              </a:rPr>
              <a:t>t</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为液压马达的转动惯量</a:t>
            </a:r>
            <a:endPar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     </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为动力头的回转速度</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D</a:t>
            </a:r>
            <a:r>
              <a:rPr lang="en-US" altLang="zh-CN" sz="1400" b="0" i="1" dirty="0">
                <a:solidFill>
                  <a:schemeClr val="bg2"/>
                </a:solidFill>
                <a:latin typeface="Times  New Roman"/>
                <a:ea typeface="黑体" panose="02010609060101010101" pitchFamily="49" charset="-122"/>
                <a:cs typeface="Times New Roman" panose="02020603050405020304" pitchFamily="18" charset="0"/>
                <a:sym typeface="+mn-ea"/>
              </a:rPr>
              <a:t>m</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为液压马达的排量</a:t>
            </a:r>
            <a:endPar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P</a:t>
            </a:r>
            <a:r>
              <a:rPr lang="en-US" altLang="zh-CN" sz="1100" b="0" i="1" dirty="0">
                <a:solidFill>
                  <a:schemeClr val="bg2"/>
                </a:solidFill>
                <a:latin typeface="Times  New Roman"/>
                <a:ea typeface="黑体" panose="02010609060101010101" pitchFamily="49" charset="-122"/>
                <a:cs typeface="Times New Roman" panose="02020603050405020304" pitchFamily="18" charset="0"/>
                <a:sym typeface="+mn-ea"/>
              </a:rPr>
              <a:t>L</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为液压马达的负载压力</a:t>
            </a:r>
            <a:endPar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T</a:t>
            </a:r>
            <a:r>
              <a:rPr lang="en-US" altLang="zh-CN" sz="1100" b="0" i="1" dirty="0">
                <a:solidFill>
                  <a:schemeClr val="bg2"/>
                </a:solidFill>
                <a:latin typeface="Times  New Roman"/>
                <a:ea typeface="黑体" panose="02010609060101010101" pitchFamily="49" charset="-122"/>
                <a:cs typeface="Times New Roman" panose="02020603050405020304" pitchFamily="18" charset="0"/>
                <a:sym typeface="+mn-ea"/>
              </a:rPr>
              <a:t>L</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为负载扭矩</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回转系统通过动力头的回转压力驱动钻柱扭转</a:t>
            </a:r>
            <a:endParaRPr lang="en-US" altLang="zh-CN" sz="1800" b="0" kern="100" dirty="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0D62AE45-DD7F-65CC-3033-7EF971F9414A}"/>
              </a:ext>
            </a:extLst>
          </p:cNvPr>
          <p:cNvSpPr>
            <a:spLocks noGrp="1"/>
          </p:cNvSpPr>
          <p:nvPr>
            <p:ph type="sldNum" sz="quarter" idx="11"/>
          </p:nvPr>
        </p:nvSpPr>
        <p:spPr/>
        <p:txBody>
          <a:bodyPr/>
          <a:lstStyle/>
          <a:p>
            <a:pPr>
              <a:defRPr/>
            </a:pPr>
            <a:fld id="{95584045-8D34-47A5-81B9-53AE2D9309B4}" type="slidenum">
              <a:rPr lang="en-US" altLang="zh-CN" smtClean="0"/>
              <a:pPr>
                <a:defRPr/>
              </a:pPr>
              <a:t>10</a:t>
            </a:fld>
            <a:endParaRPr lang="en-US" altLang="zh-CN"/>
          </a:p>
        </p:txBody>
      </p:sp>
      <p:sp>
        <p:nvSpPr>
          <p:cNvPr id="6" name="Text Box 6">
            <a:extLst>
              <a:ext uri="{FF2B5EF4-FFF2-40B4-BE49-F238E27FC236}">
                <a16:creationId xmlns:a16="http://schemas.microsoft.com/office/drawing/2014/main" id="{2C4CE4F4-42F7-F413-1E06-A4C3FC23F520}"/>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41CF1815-E114-242A-961B-1CE0FA0EEDCD}"/>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7AEA1C5F-1CDE-FFA1-5AF9-AD8A24A7F69D}"/>
              </a:ext>
            </a:extLst>
          </p:cNvPr>
          <p:cNvSpPr txBox="1"/>
          <p:nvPr/>
        </p:nvSpPr>
        <p:spPr>
          <a:xfrm>
            <a:off x="8184232" y="5085184"/>
            <a:ext cx="2815025" cy="338554"/>
          </a:xfrm>
          <a:prstGeom prst="rect">
            <a:avLst/>
          </a:prstGeom>
          <a:noFill/>
        </p:spPr>
        <p:txBody>
          <a:bodyPr wrap="square">
            <a:spAutoFit/>
          </a:bodyPr>
          <a:lstStyle/>
          <a:p>
            <a:pPr algn="ctr" eaLnBrk="1" fontAlgn="auto">
              <a:spcBef>
                <a:spcPts val="0"/>
              </a:spcBef>
              <a:spcAft>
                <a:spcPts val="0"/>
              </a:spcAft>
            </a:pP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钻机</a:t>
            </a:r>
            <a:r>
              <a:rPr lang="zh-CN" altLang="en-US"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回转</a:t>
            </a: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系统结构图</a:t>
            </a:r>
          </a:p>
        </p:txBody>
      </p:sp>
      <p:graphicFrame>
        <p:nvGraphicFramePr>
          <p:cNvPr id="5" name="对象 4">
            <a:extLst>
              <a:ext uri="{FF2B5EF4-FFF2-40B4-BE49-F238E27FC236}">
                <a16:creationId xmlns:a16="http://schemas.microsoft.com/office/drawing/2014/main" id="{232ABDAF-9A05-931C-095C-2C8FF21C34B0}"/>
              </a:ext>
            </a:extLst>
          </p:cNvPr>
          <p:cNvGraphicFramePr>
            <a:graphicFrameLocks noChangeAspect="1"/>
          </p:cNvGraphicFramePr>
          <p:nvPr>
            <p:extLst>
              <p:ext uri="{D42A27DB-BD31-4B8C-83A1-F6EECF244321}">
                <p14:modId xmlns:p14="http://schemas.microsoft.com/office/powerpoint/2010/main" val="2948142124"/>
              </p:ext>
            </p:extLst>
          </p:nvPr>
        </p:nvGraphicFramePr>
        <p:xfrm>
          <a:off x="7164148" y="2041911"/>
          <a:ext cx="4698984" cy="3043273"/>
        </p:xfrm>
        <a:graphic>
          <a:graphicData uri="http://schemas.openxmlformats.org/presentationml/2006/ole">
            <mc:AlternateContent xmlns:mc="http://schemas.openxmlformats.org/markup-compatibility/2006">
              <mc:Choice xmlns:v="urn:schemas-microsoft-com:vml" Requires="v">
                <p:oleObj name="Visio" r:id="rId2" imgW="4705261" imgH="3041558" progId="Visio.Drawing.15">
                  <p:embed/>
                </p:oleObj>
              </mc:Choice>
              <mc:Fallback>
                <p:oleObj name="Visio" r:id="rId2" imgW="4705261" imgH="3041558"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148" y="2041911"/>
                        <a:ext cx="4698984" cy="3043273"/>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185891C3-0E6E-9C1A-87BE-7B5A6FAACCF5}"/>
              </a:ext>
            </a:extLst>
          </p:cNvPr>
          <p:cNvGraphicFramePr>
            <a:graphicFrameLocks noChangeAspect="1"/>
          </p:cNvGraphicFramePr>
          <p:nvPr>
            <p:extLst>
              <p:ext uri="{D42A27DB-BD31-4B8C-83A1-F6EECF244321}">
                <p14:modId xmlns:p14="http://schemas.microsoft.com/office/powerpoint/2010/main" val="1856160957"/>
              </p:ext>
            </p:extLst>
          </p:nvPr>
        </p:nvGraphicFramePr>
        <p:xfrm>
          <a:off x="2063551" y="2348880"/>
          <a:ext cx="1901011" cy="432048"/>
        </p:xfrm>
        <a:graphic>
          <a:graphicData uri="http://schemas.openxmlformats.org/presentationml/2006/ole">
            <mc:AlternateContent xmlns:mc="http://schemas.openxmlformats.org/markup-compatibility/2006">
              <mc:Choice xmlns:v="urn:schemas-microsoft-com:vml" Requires="v">
                <p:oleObj name="Equation" r:id="rId4" imgW="1047467" imgH="237935" progId="Equation.DSMT4">
                  <p:embed/>
                </p:oleObj>
              </mc:Choice>
              <mc:Fallback>
                <p:oleObj name="Equation" r:id="rId4" imgW="1047467" imgH="237935" progId="Equation.DSMT4">
                  <p:embed/>
                  <p:pic>
                    <p:nvPicPr>
                      <p:cNvPr id="0" name=""/>
                      <p:cNvPicPr/>
                      <p:nvPr/>
                    </p:nvPicPr>
                    <p:blipFill>
                      <a:blip r:embed="rId5"/>
                      <a:stretch>
                        <a:fillRect/>
                      </a:stretch>
                    </p:blipFill>
                    <p:spPr>
                      <a:xfrm>
                        <a:off x="2063551" y="2348880"/>
                        <a:ext cx="1901011" cy="43204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9DD187B-02C2-D85C-4170-7BF2DE59F466}"/>
              </a:ext>
            </a:extLst>
          </p:cNvPr>
          <p:cNvGraphicFramePr>
            <a:graphicFrameLocks noChangeAspect="1"/>
          </p:cNvGraphicFramePr>
          <p:nvPr>
            <p:extLst>
              <p:ext uri="{D42A27DB-BD31-4B8C-83A1-F6EECF244321}">
                <p14:modId xmlns:p14="http://schemas.microsoft.com/office/powerpoint/2010/main" val="1935775961"/>
              </p:ext>
            </p:extLst>
          </p:nvPr>
        </p:nvGraphicFramePr>
        <p:xfrm>
          <a:off x="2279576" y="3356992"/>
          <a:ext cx="255392" cy="383088"/>
        </p:xfrm>
        <a:graphic>
          <a:graphicData uri="http://schemas.openxmlformats.org/presentationml/2006/ole">
            <mc:AlternateContent xmlns:mc="http://schemas.openxmlformats.org/markup-compatibility/2006">
              <mc:Choice xmlns:v="urn:schemas-microsoft-com:vml" Requires="v">
                <p:oleObj name="Equation" r:id="rId6" imgW="152261" imgH="228576" progId="Equation.DSMT4">
                  <p:embed/>
                </p:oleObj>
              </mc:Choice>
              <mc:Fallback>
                <p:oleObj name="Equation" r:id="rId6" imgW="152261" imgH="228576" progId="Equation.DSMT4">
                  <p:embed/>
                  <p:pic>
                    <p:nvPicPr>
                      <p:cNvPr id="0" name=""/>
                      <p:cNvPicPr/>
                      <p:nvPr/>
                    </p:nvPicPr>
                    <p:blipFill>
                      <a:blip r:embed="rId7"/>
                      <a:stretch>
                        <a:fillRect/>
                      </a:stretch>
                    </p:blipFill>
                    <p:spPr>
                      <a:xfrm>
                        <a:off x="2279576" y="3356992"/>
                        <a:ext cx="255392" cy="383088"/>
                      </a:xfrm>
                      <a:prstGeom prst="rect">
                        <a:avLst/>
                      </a:prstGeom>
                    </p:spPr>
                  </p:pic>
                </p:oleObj>
              </mc:Fallback>
            </mc:AlternateContent>
          </a:graphicData>
        </a:graphic>
      </p:graphicFrame>
    </p:spTree>
    <p:extLst>
      <p:ext uri="{BB962C8B-B14F-4D97-AF65-F5344CB8AC3E}">
        <p14:creationId xmlns:p14="http://schemas.microsoft.com/office/powerpoint/2010/main" val="167624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50D58-DA4E-3B33-1653-7CF55F913852}"/>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A0EF1397-2C20-D32F-1207-525F08128426}"/>
              </a:ext>
            </a:extLst>
          </p:cNvPr>
          <p:cNvSpPr txBox="1">
            <a:spLocks noChangeArrowheads="1"/>
          </p:cNvSpPr>
          <p:nvPr/>
        </p:nvSpPr>
        <p:spPr bwMode="auto">
          <a:xfrm>
            <a:off x="1054800" y="1195200"/>
            <a:ext cx="9433688" cy="513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基于钻柱动力学模型的煤岩感知方法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钻柱轴向动力学模型</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v</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为孔口的给进速度</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M</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为钻柱的总重量</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Fa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为液压系统输出的轴向给进压力</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rPr>
              <a:t>f </a:t>
            </a:r>
            <a:r>
              <a:rPr lang="zh-CN" altLang="zh-CN" sz="1800" b="0" dirty="0">
                <a:solidFill>
                  <a:schemeClr val="bg2"/>
                </a:solidFill>
                <a:latin typeface="Calibri"/>
                <a:ea typeface="黑体" panose="02010609060101010101" pitchFamily="49" charset="-122"/>
                <a:cs typeface="Times New Roman" panose="02020603050405020304" pitchFamily="18" charset="0"/>
              </a:rPr>
              <a:t>为钻柱受到的摩擦力</a:t>
            </a:r>
            <a:endParaRPr lang="en-US" altLang="zh-CN" sz="1800" b="0" dirty="0">
              <a:solidFill>
                <a:schemeClr val="bg2"/>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rPr>
              <a:t>W </a:t>
            </a:r>
            <a:r>
              <a:rPr lang="zh-CN" altLang="en-US" sz="1800" b="0" dirty="0">
                <a:solidFill>
                  <a:schemeClr val="bg2"/>
                </a:solidFill>
                <a:latin typeface="Calibri"/>
                <a:ea typeface="黑体" panose="02010609060101010101" pitchFamily="49" charset="-122"/>
                <a:cs typeface="Times New Roman" panose="02020603050405020304" pitchFamily="18" charset="0"/>
              </a:rPr>
              <a:t>是孔底作用于钻头的给进阻力</a:t>
            </a:r>
            <a:endParaRPr lang="en-US" altLang="zh-CN" sz="1800" b="0" dirty="0">
              <a:solidFill>
                <a:schemeClr val="bg2"/>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kern="100" dirty="0">
                <a:ea typeface="微软雅黑" panose="020B0503020204020204" pitchFamily="34" charset="-122"/>
                <a:cs typeface="Times New Roman" panose="02020603050405020304" pitchFamily="18" charset="0"/>
              </a:rPr>
              <a:t>ε </a:t>
            </a:r>
            <a:r>
              <a:rPr lang="zh-CN" altLang="en-US" sz="1800" b="0" kern="100" dirty="0">
                <a:latin typeface="黑体" panose="02010609060101010101" pitchFamily="49" charset="-122"/>
                <a:ea typeface="黑体" panose="02010609060101010101" pitchFamily="49" charset="-122"/>
                <a:cs typeface="Times New Roman" panose="02020603050405020304" pitchFamily="18" charset="0"/>
              </a:rPr>
              <a:t>为</a:t>
            </a:r>
            <a:r>
              <a:rPr lang="zh-CN" altLang="en-US" sz="1800" b="0" kern="100" dirty="0">
                <a:solidFill>
                  <a:srgbClr val="EE0000"/>
                </a:solidFill>
                <a:latin typeface="黑体" panose="02010609060101010101" pitchFamily="49" charset="-122"/>
                <a:ea typeface="黑体" panose="02010609060101010101" pitchFamily="49" charset="-122"/>
                <a:cs typeface="Times New Roman" panose="02020603050405020304" pitchFamily="18" charset="0"/>
              </a:rPr>
              <a:t>给进阻尼</a:t>
            </a:r>
            <a:r>
              <a:rPr lang="zh-CN" altLang="en-US" sz="1800" b="0" kern="100" dirty="0">
                <a:latin typeface="黑体" panose="02010609060101010101" pitchFamily="49" charset="-122"/>
                <a:ea typeface="黑体" panose="02010609060101010101" pitchFamily="49" charset="-122"/>
                <a:cs typeface="Times New Roman" panose="02020603050405020304" pitchFamily="18" charset="0"/>
              </a:rPr>
              <a:t>，用于描述钻头所破碎煤岩的强度</a:t>
            </a:r>
            <a:endParaRPr lang="en-US" altLang="zh-CN" sz="1800" b="0" dirty="0">
              <a:solidFill>
                <a:schemeClr val="bg2"/>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给进系统通过液压缸的轴向压力驱动钻头切入煤层并配合扭转切削实现破碎</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9C2A5C35-F40C-8BF6-242D-7EF0BE412473}"/>
              </a:ext>
            </a:extLst>
          </p:cNvPr>
          <p:cNvSpPr>
            <a:spLocks noGrp="1"/>
          </p:cNvSpPr>
          <p:nvPr>
            <p:ph type="sldNum" sz="quarter" idx="11"/>
          </p:nvPr>
        </p:nvSpPr>
        <p:spPr/>
        <p:txBody>
          <a:bodyPr/>
          <a:lstStyle/>
          <a:p>
            <a:pPr>
              <a:defRPr/>
            </a:pPr>
            <a:fld id="{95584045-8D34-47A5-81B9-53AE2D9309B4}" type="slidenum">
              <a:rPr lang="en-US" altLang="zh-CN" smtClean="0"/>
              <a:pPr>
                <a:defRPr/>
              </a:pPr>
              <a:t>11</a:t>
            </a:fld>
            <a:endParaRPr lang="en-US" altLang="zh-CN"/>
          </a:p>
        </p:txBody>
      </p:sp>
      <p:sp>
        <p:nvSpPr>
          <p:cNvPr id="6" name="Text Box 6">
            <a:extLst>
              <a:ext uri="{FF2B5EF4-FFF2-40B4-BE49-F238E27FC236}">
                <a16:creationId xmlns:a16="http://schemas.microsoft.com/office/drawing/2014/main" id="{C06EF264-0476-02BD-455C-1F6BCA595EA6}"/>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EA18FC92-72DA-7921-760D-5DAECE49B1AA}"/>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CB022D2E-5188-795D-9643-6E9F5F42A6DF}"/>
              </a:ext>
            </a:extLst>
          </p:cNvPr>
          <p:cNvGraphicFramePr>
            <a:graphicFrameLocks noChangeAspect="1"/>
          </p:cNvGraphicFramePr>
          <p:nvPr>
            <p:extLst>
              <p:ext uri="{D42A27DB-BD31-4B8C-83A1-F6EECF244321}">
                <p14:modId xmlns:p14="http://schemas.microsoft.com/office/powerpoint/2010/main" val="188726878"/>
              </p:ext>
            </p:extLst>
          </p:nvPr>
        </p:nvGraphicFramePr>
        <p:xfrm>
          <a:off x="2100263" y="2400300"/>
          <a:ext cx="1795462" cy="376238"/>
        </p:xfrm>
        <a:graphic>
          <a:graphicData uri="http://schemas.openxmlformats.org/presentationml/2006/ole">
            <mc:AlternateContent xmlns:mc="http://schemas.openxmlformats.org/markup-compatibility/2006">
              <mc:Choice xmlns:v="urn:schemas-microsoft-com:vml" Requires="v">
                <p:oleObj name="Equation" r:id="rId2" imgW="1091880" imgH="228600" progId="Equation.DSMT4">
                  <p:embed/>
                </p:oleObj>
              </mc:Choice>
              <mc:Fallback>
                <p:oleObj name="Equation" r:id="rId2" imgW="1091880" imgH="228600" progId="Equation.DSMT4">
                  <p:embed/>
                  <p:pic>
                    <p:nvPicPr>
                      <p:cNvPr id="17" name="对象 16">
                        <a:extLst>
                          <a:ext uri="{FF2B5EF4-FFF2-40B4-BE49-F238E27FC236}">
                            <a16:creationId xmlns:a16="http://schemas.microsoft.com/office/drawing/2014/main" id="{D96DE96C-5C70-1393-4C03-1DFC5D3086C5}"/>
                          </a:ext>
                        </a:extLst>
                      </p:cNvPr>
                      <p:cNvPicPr/>
                      <p:nvPr/>
                    </p:nvPicPr>
                    <p:blipFill>
                      <a:blip r:embed="rId3"/>
                      <a:stretch>
                        <a:fillRect/>
                      </a:stretch>
                    </p:blipFill>
                    <p:spPr>
                      <a:xfrm>
                        <a:off x="2100263" y="2400300"/>
                        <a:ext cx="1795462" cy="376238"/>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55B19958-27E8-1CEC-AEBD-1DAC23E80FE7}"/>
              </a:ext>
            </a:extLst>
          </p:cNvPr>
          <p:cNvSpPr txBox="1"/>
          <p:nvPr/>
        </p:nvSpPr>
        <p:spPr>
          <a:xfrm>
            <a:off x="7877780" y="4314582"/>
            <a:ext cx="2815025" cy="338554"/>
          </a:xfrm>
          <a:prstGeom prst="rect">
            <a:avLst/>
          </a:prstGeom>
          <a:noFill/>
        </p:spPr>
        <p:txBody>
          <a:bodyPr wrap="square">
            <a:spAutoFit/>
          </a:bodyPr>
          <a:lstStyle/>
          <a:p>
            <a:pPr algn="ctr" eaLnBrk="1" fontAlgn="auto">
              <a:spcBef>
                <a:spcPts val="0"/>
              </a:spcBef>
              <a:spcAft>
                <a:spcPts val="0"/>
              </a:spcAft>
            </a:pP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钻机给进系统结构图</a:t>
            </a:r>
          </a:p>
        </p:txBody>
      </p:sp>
      <p:graphicFrame>
        <p:nvGraphicFramePr>
          <p:cNvPr id="24" name="对象 23">
            <a:extLst>
              <a:ext uri="{FF2B5EF4-FFF2-40B4-BE49-F238E27FC236}">
                <a16:creationId xmlns:a16="http://schemas.microsoft.com/office/drawing/2014/main" id="{107BC70B-0FB3-BC6E-7BB4-2DE92DD3BE09}"/>
              </a:ext>
            </a:extLst>
          </p:cNvPr>
          <p:cNvGraphicFramePr>
            <a:graphicFrameLocks noChangeAspect="1"/>
          </p:cNvGraphicFramePr>
          <p:nvPr>
            <p:extLst>
              <p:ext uri="{D42A27DB-BD31-4B8C-83A1-F6EECF244321}">
                <p14:modId xmlns:p14="http://schemas.microsoft.com/office/powerpoint/2010/main" val="1703292019"/>
              </p:ext>
            </p:extLst>
          </p:nvPr>
        </p:nvGraphicFramePr>
        <p:xfrm>
          <a:off x="6529457" y="2204864"/>
          <a:ext cx="5519176" cy="2048509"/>
        </p:xfrm>
        <a:graphic>
          <a:graphicData uri="http://schemas.openxmlformats.org/presentationml/2006/ole">
            <mc:AlternateContent xmlns:mc="http://schemas.openxmlformats.org/markup-compatibility/2006">
              <mc:Choice xmlns:v="urn:schemas-microsoft-com:vml" Requires="v">
                <p:oleObj name="Visio" r:id="rId4" imgW="7071635" imgH="2628946" progId="Visio.Drawing.15">
                  <p:embed/>
                </p:oleObj>
              </mc:Choice>
              <mc:Fallback>
                <p:oleObj name="Visio" r:id="rId4" imgW="7071635" imgH="2628946" progId="Visio.Drawing.15">
                  <p:embed/>
                  <p:pic>
                    <p:nvPicPr>
                      <p:cNvPr id="24" name="对象 23">
                        <a:extLst>
                          <a:ext uri="{FF2B5EF4-FFF2-40B4-BE49-F238E27FC236}">
                            <a16:creationId xmlns:a16="http://schemas.microsoft.com/office/drawing/2014/main" id="{3ADBD897-5F4D-1ED4-BF2C-2E33C9D22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9457" y="2204864"/>
                        <a:ext cx="5519176" cy="2048509"/>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D358CF7A-5086-3B6D-02CA-935E1280BEAB}"/>
              </a:ext>
            </a:extLst>
          </p:cNvPr>
          <p:cNvGraphicFramePr>
            <a:graphicFrameLocks noChangeAspect="1"/>
          </p:cNvGraphicFramePr>
          <p:nvPr>
            <p:extLst>
              <p:ext uri="{D42A27DB-BD31-4B8C-83A1-F6EECF244321}">
                <p14:modId xmlns:p14="http://schemas.microsoft.com/office/powerpoint/2010/main" val="4244177318"/>
              </p:ext>
            </p:extLst>
          </p:nvPr>
        </p:nvGraphicFramePr>
        <p:xfrm>
          <a:off x="5663952" y="4653136"/>
          <a:ext cx="1600876" cy="586988"/>
        </p:xfrm>
        <a:graphic>
          <a:graphicData uri="http://schemas.openxmlformats.org/presentationml/2006/ole">
            <mc:AlternateContent xmlns:mc="http://schemas.openxmlformats.org/markup-compatibility/2006">
              <mc:Choice xmlns:v="urn:schemas-microsoft-com:vml" Requires="v">
                <p:oleObj name="Equation" r:id="rId6" imgW="1143000" imgH="419040" progId="Equation.DSMT4">
                  <p:embed/>
                </p:oleObj>
              </mc:Choice>
              <mc:Fallback>
                <p:oleObj name="Equation" r:id="rId6" imgW="1143000" imgH="419040" progId="Equation.DSMT4">
                  <p:embed/>
                  <p:pic>
                    <p:nvPicPr>
                      <p:cNvPr id="0" name=""/>
                      <p:cNvPicPr/>
                      <p:nvPr/>
                    </p:nvPicPr>
                    <p:blipFill>
                      <a:blip r:embed="rId7"/>
                      <a:stretch>
                        <a:fillRect/>
                      </a:stretch>
                    </p:blipFill>
                    <p:spPr>
                      <a:xfrm>
                        <a:off x="5663952" y="4653136"/>
                        <a:ext cx="1600876" cy="58698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2DF9431-8C6A-4A3F-032B-7DCB3CF43603}"/>
              </a:ext>
            </a:extLst>
          </p:cNvPr>
          <p:cNvGraphicFramePr>
            <a:graphicFrameLocks noChangeAspect="1"/>
          </p:cNvGraphicFramePr>
          <p:nvPr>
            <p:extLst>
              <p:ext uri="{D42A27DB-BD31-4B8C-83A1-F6EECF244321}">
                <p14:modId xmlns:p14="http://schemas.microsoft.com/office/powerpoint/2010/main" val="233638275"/>
              </p:ext>
            </p:extLst>
          </p:nvPr>
        </p:nvGraphicFramePr>
        <p:xfrm>
          <a:off x="7104112" y="5135671"/>
          <a:ext cx="1512168" cy="834299"/>
        </p:xfrm>
        <a:graphic>
          <a:graphicData uri="http://schemas.openxmlformats.org/presentationml/2006/ole">
            <mc:AlternateContent xmlns:mc="http://schemas.openxmlformats.org/markup-compatibility/2006">
              <mc:Choice xmlns:v="urn:schemas-microsoft-com:vml" Requires="v">
                <p:oleObj name="Equation" r:id="rId8" imgW="1104840" imgH="609480" progId="Equation.DSMT4">
                  <p:embed/>
                </p:oleObj>
              </mc:Choice>
              <mc:Fallback>
                <p:oleObj name="Equation" r:id="rId8" imgW="1104840" imgH="609480" progId="Equation.DSMT4">
                  <p:embed/>
                  <p:pic>
                    <p:nvPicPr>
                      <p:cNvPr id="0" name=""/>
                      <p:cNvPicPr/>
                      <p:nvPr/>
                    </p:nvPicPr>
                    <p:blipFill>
                      <a:blip r:embed="rId9"/>
                      <a:stretch>
                        <a:fillRect/>
                      </a:stretch>
                    </p:blipFill>
                    <p:spPr>
                      <a:xfrm>
                        <a:off x="7104112" y="5135671"/>
                        <a:ext cx="1512168" cy="834299"/>
                      </a:xfrm>
                      <a:prstGeom prst="rect">
                        <a:avLst/>
                      </a:prstGeom>
                    </p:spPr>
                  </p:pic>
                </p:oleObj>
              </mc:Fallback>
            </mc:AlternateContent>
          </a:graphicData>
        </a:graphic>
      </p:graphicFrame>
    </p:spTree>
    <p:extLst>
      <p:ext uri="{BB962C8B-B14F-4D97-AF65-F5344CB8AC3E}">
        <p14:creationId xmlns:p14="http://schemas.microsoft.com/office/powerpoint/2010/main" val="146531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E6795-2C53-C416-0556-4EC77D12F407}"/>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4C77CD61-7A6F-55B5-CB81-3B461CA9C535}"/>
              </a:ext>
            </a:extLst>
          </p:cNvPr>
          <p:cNvSpPr txBox="1">
            <a:spLocks noChangeArrowheads="1"/>
          </p:cNvSpPr>
          <p:nvPr/>
        </p:nvSpPr>
        <p:spPr bwMode="auto">
          <a:xfrm>
            <a:off x="1054800" y="1195200"/>
            <a:ext cx="9433688" cy="513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基于钻柱动力学模型的煤岩感知方法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钻柱轴向动力学模型</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v</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为孔口的给进速度</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M</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为钻柱的总重量</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Fa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为液压系统输出的轴向给进压力</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rPr>
              <a:t>f </a:t>
            </a:r>
            <a:r>
              <a:rPr lang="zh-CN" altLang="zh-CN" sz="1800" b="0" dirty="0">
                <a:solidFill>
                  <a:schemeClr val="bg2"/>
                </a:solidFill>
                <a:latin typeface="Calibri"/>
                <a:ea typeface="黑体" panose="02010609060101010101" pitchFamily="49" charset="-122"/>
                <a:cs typeface="Times New Roman" panose="02020603050405020304" pitchFamily="18" charset="0"/>
              </a:rPr>
              <a:t>为钻柱受到的摩擦力</a:t>
            </a:r>
            <a:endParaRPr lang="en-US" altLang="zh-CN" sz="1800" b="0" dirty="0">
              <a:solidFill>
                <a:schemeClr val="bg2"/>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solidFill>
                  <a:schemeClr val="bg2"/>
                </a:solidFill>
                <a:latin typeface="Times  New Roman"/>
                <a:ea typeface="黑体" panose="02010609060101010101" pitchFamily="49" charset="-122"/>
                <a:cs typeface="Times New Roman" panose="02020603050405020304" pitchFamily="18" charset="0"/>
              </a:rPr>
              <a:t>W </a:t>
            </a:r>
            <a:r>
              <a:rPr lang="zh-CN" altLang="en-US" sz="1800" b="0" dirty="0">
                <a:solidFill>
                  <a:schemeClr val="bg2"/>
                </a:solidFill>
                <a:latin typeface="Calibri"/>
                <a:ea typeface="黑体" panose="02010609060101010101" pitchFamily="49" charset="-122"/>
                <a:cs typeface="Times New Roman" panose="02020603050405020304" pitchFamily="18" charset="0"/>
              </a:rPr>
              <a:t>是孔底作用于钻头的给进阻力</a:t>
            </a:r>
            <a:endParaRPr lang="en-US" altLang="zh-CN" sz="1800" b="0" dirty="0">
              <a:solidFill>
                <a:schemeClr val="bg2"/>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kern="100" dirty="0">
                <a:ea typeface="微软雅黑" panose="020B0503020204020204" pitchFamily="34" charset="-122"/>
                <a:cs typeface="Times New Roman" panose="02020603050405020304" pitchFamily="18" charset="0"/>
              </a:rPr>
              <a:t>ε </a:t>
            </a:r>
            <a:r>
              <a:rPr lang="zh-CN" altLang="en-US" sz="1800" b="0" kern="100" dirty="0">
                <a:latin typeface="黑体" panose="02010609060101010101" pitchFamily="49" charset="-122"/>
                <a:ea typeface="黑体" panose="02010609060101010101" pitchFamily="49" charset="-122"/>
                <a:cs typeface="Times New Roman" panose="02020603050405020304" pitchFamily="18" charset="0"/>
              </a:rPr>
              <a:t>为</a:t>
            </a:r>
            <a:r>
              <a:rPr lang="zh-CN" altLang="en-US" sz="1800" b="0" kern="100" dirty="0">
                <a:solidFill>
                  <a:srgbClr val="EE0000"/>
                </a:solidFill>
                <a:latin typeface="黑体" panose="02010609060101010101" pitchFamily="49" charset="-122"/>
                <a:ea typeface="黑体" panose="02010609060101010101" pitchFamily="49" charset="-122"/>
                <a:cs typeface="Times New Roman" panose="02020603050405020304" pitchFamily="18" charset="0"/>
              </a:rPr>
              <a:t>给进阻尼</a:t>
            </a:r>
            <a:r>
              <a:rPr lang="zh-CN" altLang="en-US" sz="1800" b="0" kern="100" dirty="0">
                <a:latin typeface="黑体" panose="02010609060101010101" pitchFamily="49" charset="-122"/>
                <a:ea typeface="黑体" panose="02010609060101010101" pitchFamily="49" charset="-122"/>
                <a:cs typeface="Times New Roman" panose="02020603050405020304" pitchFamily="18" charset="0"/>
              </a:rPr>
              <a:t>，用于描述钻头所破碎煤岩的强度</a:t>
            </a:r>
            <a:endParaRPr lang="en-US" altLang="zh-CN" sz="1800" b="0" dirty="0">
              <a:solidFill>
                <a:schemeClr val="bg2"/>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给进系统通过液压缸的轴向压力驱动钻头切入煤层并配合扭转切削实现破碎</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BF0E7B0A-F5C4-4F70-5726-A078CB2A7E49}"/>
              </a:ext>
            </a:extLst>
          </p:cNvPr>
          <p:cNvSpPr>
            <a:spLocks noGrp="1"/>
          </p:cNvSpPr>
          <p:nvPr>
            <p:ph type="sldNum" sz="quarter" idx="11"/>
          </p:nvPr>
        </p:nvSpPr>
        <p:spPr/>
        <p:txBody>
          <a:bodyPr/>
          <a:lstStyle/>
          <a:p>
            <a:pPr>
              <a:defRPr/>
            </a:pPr>
            <a:fld id="{95584045-8D34-47A5-81B9-53AE2D9309B4}" type="slidenum">
              <a:rPr lang="en-US" altLang="zh-CN" smtClean="0"/>
              <a:pPr>
                <a:defRPr/>
              </a:pPr>
              <a:t>12</a:t>
            </a:fld>
            <a:endParaRPr lang="en-US" altLang="zh-CN"/>
          </a:p>
        </p:txBody>
      </p:sp>
      <p:sp>
        <p:nvSpPr>
          <p:cNvPr id="6" name="Text Box 6">
            <a:extLst>
              <a:ext uri="{FF2B5EF4-FFF2-40B4-BE49-F238E27FC236}">
                <a16:creationId xmlns:a16="http://schemas.microsoft.com/office/drawing/2014/main" id="{32B1AD9C-465A-5219-F513-A66CFAD938C6}"/>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EC9EECC8-B78D-16D1-7664-3878F93AAE8A}"/>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0780A5C5-D61E-6866-B2C3-D3EE561D28C5}"/>
              </a:ext>
            </a:extLst>
          </p:cNvPr>
          <p:cNvGraphicFramePr>
            <a:graphicFrameLocks noChangeAspect="1"/>
          </p:cNvGraphicFramePr>
          <p:nvPr/>
        </p:nvGraphicFramePr>
        <p:xfrm>
          <a:off x="2100263" y="2400300"/>
          <a:ext cx="1795462" cy="376238"/>
        </p:xfrm>
        <a:graphic>
          <a:graphicData uri="http://schemas.openxmlformats.org/presentationml/2006/ole">
            <mc:AlternateContent xmlns:mc="http://schemas.openxmlformats.org/markup-compatibility/2006">
              <mc:Choice xmlns:v="urn:schemas-microsoft-com:vml" Requires="v">
                <p:oleObj name="Equation" r:id="rId2" imgW="1091880" imgH="228600" progId="Equation.DSMT4">
                  <p:embed/>
                </p:oleObj>
              </mc:Choice>
              <mc:Fallback>
                <p:oleObj name="Equation" r:id="rId2" imgW="1091880" imgH="228600" progId="Equation.DSMT4">
                  <p:embed/>
                  <p:pic>
                    <p:nvPicPr>
                      <p:cNvPr id="17" name="对象 16">
                        <a:extLst>
                          <a:ext uri="{FF2B5EF4-FFF2-40B4-BE49-F238E27FC236}">
                            <a16:creationId xmlns:a16="http://schemas.microsoft.com/office/drawing/2014/main" id="{CB022D2E-5188-795D-9643-6E9F5F42A6DF}"/>
                          </a:ext>
                        </a:extLst>
                      </p:cNvPr>
                      <p:cNvPicPr/>
                      <p:nvPr/>
                    </p:nvPicPr>
                    <p:blipFill>
                      <a:blip r:embed="rId3"/>
                      <a:stretch>
                        <a:fillRect/>
                      </a:stretch>
                    </p:blipFill>
                    <p:spPr>
                      <a:xfrm>
                        <a:off x="2100263" y="2400300"/>
                        <a:ext cx="1795462" cy="376238"/>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4D4BCCDF-76BE-A934-24D6-23306B5FAE8A}"/>
              </a:ext>
            </a:extLst>
          </p:cNvPr>
          <p:cNvSpPr txBox="1"/>
          <p:nvPr/>
        </p:nvSpPr>
        <p:spPr>
          <a:xfrm>
            <a:off x="7877780" y="4555850"/>
            <a:ext cx="2815025" cy="338554"/>
          </a:xfrm>
          <a:prstGeom prst="rect">
            <a:avLst/>
          </a:prstGeom>
          <a:noFill/>
        </p:spPr>
        <p:txBody>
          <a:bodyPr wrap="square">
            <a:spAutoFit/>
          </a:bodyPr>
          <a:lstStyle/>
          <a:p>
            <a:pPr algn="ctr" eaLnBrk="1" fontAlgn="auto">
              <a:spcBef>
                <a:spcPts val="0"/>
              </a:spcBef>
              <a:spcAft>
                <a:spcPts val="0"/>
              </a:spcAft>
            </a:pP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钻柱受力示意图</a:t>
            </a:r>
            <a:endPar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C85FE8AC-628D-7EFF-4677-D7A38B7947DE}"/>
              </a:ext>
            </a:extLst>
          </p:cNvPr>
          <p:cNvGraphicFramePr>
            <a:graphicFrameLocks noChangeAspect="1"/>
          </p:cNvGraphicFramePr>
          <p:nvPr/>
        </p:nvGraphicFramePr>
        <p:xfrm>
          <a:off x="5663952" y="4653136"/>
          <a:ext cx="1600876" cy="586988"/>
        </p:xfrm>
        <a:graphic>
          <a:graphicData uri="http://schemas.openxmlformats.org/presentationml/2006/ole">
            <mc:AlternateContent xmlns:mc="http://schemas.openxmlformats.org/markup-compatibility/2006">
              <mc:Choice xmlns:v="urn:schemas-microsoft-com:vml" Requires="v">
                <p:oleObj name="Equation" r:id="rId4" imgW="1143000" imgH="419040" progId="Equation.DSMT4">
                  <p:embed/>
                </p:oleObj>
              </mc:Choice>
              <mc:Fallback>
                <p:oleObj name="Equation" r:id="rId4" imgW="1143000" imgH="419040" progId="Equation.DSMT4">
                  <p:embed/>
                  <p:pic>
                    <p:nvPicPr>
                      <p:cNvPr id="4" name="对象 3">
                        <a:extLst>
                          <a:ext uri="{FF2B5EF4-FFF2-40B4-BE49-F238E27FC236}">
                            <a16:creationId xmlns:a16="http://schemas.microsoft.com/office/drawing/2014/main" id="{D358CF7A-5086-3B6D-02CA-935E1280BEAB}"/>
                          </a:ext>
                        </a:extLst>
                      </p:cNvPr>
                      <p:cNvPicPr/>
                      <p:nvPr/>
                    </p:nvPicPr>
                    <p:blipFill>
                      <a:blip r:embed="rId5"/>
                      <a:stretch>
                        <a:fillRect/>
                      </a:stretch>
                    </p:blipFill>
                    <p:spPr>
                      <a:xfrm>
                        <a:off x="5663952" y="4653136"/>
                        <a:ext cx="1600876" cy="58698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AE33777-BB5B-8E33-8F2F-4077BAFF0150}"/>
              </a:ext>
            </a:extLst>
          </p:cNvPr>
          <p:cNvGraphicFramePr>
            <a:graphicFrameLocks noChangeAspect="1"/>
          </p:cNvGraphicFramePr>
          <p:nvPr/>
        </p:nvGraphicFramePr>
        <p:xfrm>
          <a:off x="7104112" y="5135671"/>
          <a:ext cx="1512168" cy="834299"/>
        </p:xfrm>
        <a:graphic>
          <a:graphicData uri="http://schemas.openxmlformats.org/presentationml/2006/ole">
            <mc:AlternateContent xmlns:mc="http://schemas.openxmlformats.org/markup-compatibility/2006">
              <mc:Choice xmlns:v="urn:schemas-microsoft-com:vml" Requires="v">
                <p:oleObj name="Equation" r:id="rId6" imgW="1104840" imgH="609480" progId="Equation.DSMT4">
                  <p:embed/>
                </p:oleObj>
              </mc:Choice>
              <mc:Fallback>
                <p:oleObj name="Equation" r:id="rId6" imgW="1104840" imgH="609480" progId="Equation.DSMT4">
                  <p:embed/>
                  <p:pic>
                    <p:nvPicPr>
                      <p:cNvPr id="5" name="对象 4">
                        <a:extLst>
                          <a:ext uri="{FF2B5EF4-FFF2-40B4-BE49-F238E27FC236}">
                            <a16:creationId xmlns:a16="http://schemas.microsoft.com/office/drawing/2014/main" id="{A2DF9431-8C6A-4A3F-032B-7DCB3CF43603}"/>
                          </a:ext>
                        </a:extLst>
                      </p:cNvPr>
                      <p:cNvPicPr/>
                      <p:nvPr/>
                    </p:nvPicPr>
                    <p:blipFill>
                      <a:blip r:embed="rId7"/>
                      <a:stretch>
                        <a:fillRect/>
                      </a:stretch>
                    </p:blipFill>
                    <p:spPr>
                      <a:xfrm>
                        <a:off x="7104112" y="5135671"/>
                        <a:ext cx="1512168" cy="834299"/>
                      </a:xfrm>
                      <a:prstGeom prst="rect">
                        <a:avLst/>
                      </a:prstGeom>
                    </p:spPr>
                  </p:pic>
                </p:oleObj>
              </mc:Fallback>
            </mc:AlternateContent>
          </a:graphicData>
        </a:graphic>
      </p:graphicFrame>
      <p:pic>
        <p:nvPicPr>
          <p:cNvPr id="3" name="图片 2" descr="图片包含 游戏机&#10;&#10;AI 生成的内容可能不正确。">
            <a:extLst>
              <a:ext uri="{FF2B5EF4-FFF2-40B4-BE49-F238E27FC236}">
                <a16:creationId xmlns:a16="http://schemas.microsoft.com/office/drawing/2014/main" id="{9F8EE224-060F-6FF9-FD4B-6A0FE049643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6168008" y="3090497"/>
            <a:ext cx="5925264" cy="1279166"/>
          </a:xfrm>
          <a:prstGeom prst="rect">
            <a:avLst/>
          </a:prstGeom>
          <a:noFill/>
          <a:ln w="19050">
            <a:solidFill>
              <a:srgbClr val="5DAE5D"/>
            </a:solidFill>
            <a:prstDash val="dash"/>
          </a:ln>
        </p:spPr>
      </p:pic>
    </p:spTree>
    <p:extLst>
      <p:ext uri="{BB962C8B-B14F-4D97-AF65-F5344CB8AC3E}">
        <p14:creationId xmlns:p14="http://schemas.microsoft.com/office/powerpoint/2010/main" val="3685235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BE89-99FF-FC4B-8EC0-D144CB65A7E0}"/>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B01C5D2C-D82A-929E-7C31-6F82C3E00505}"/>
              </a:ext>
            </a:extLst>
          </p:cNvPr>
          <p:cNvSpPr txBox="1">
            <a:spLocks noChangeArrowheads="1"/>
          </p:cNvSpPr>
          <p:nvPr/>
        </p:nvSpPr>
        <p:spPr bwMode="auto">
          <a:xfrm>
            <a:off x="1054800" y="1195200"/>
            <a:ext cx="8569592" cy="47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基于钻柱动力学模型的煤岩感知方法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数据采集</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给进速度</a:t>
            </a: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v</a:t>
            </a:r>
            <a:endParaRPr lang="zh-CN" altLang="en-US"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给进压力</a:t>
            </a: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F</a:t>
            </a:r>
            <a:r>
              <a:rPr lang="en-US" altLang="zh-CN" sz="1400" b="0" i="1" dirty="0">
                <a:solidFill>
                  <a:schemeClr val="bg2"/>
                </a:solidFill>
                <a:latin typeface="Times  New Roman"/>
                <a:ea typeface="黑体" panose="02010609060101010101" pitchFamily="49" charset="-122"/>
                <a:cs typeface="Times New Roman" panose="02020603050405020304" pitchFamily="18" charset="0"/>
                <a:sym typeface="+mn-ea"/>
              </a:rPr>
              <a:t>a</a:t>
            </a:r>
            <a:r>
              <a:rPr lang="en-US" altLang="zh-CN" sz="1800" b="0" i="1" dirty="0">
                <a:solidFill>
                  <a:schemeClr val="bg2"/>
                </a:solidFill>
                <a:latin typeface="Times  New Roman"/>
                <a:ea typeface="黑体" panose="02010609060101010101" pitchFamily="49" charset="-122"/>
                <a:cs typeface="Times New Roman" panose="02020603050405020304" pitchFamily="18" charset="0"/>
                <a:sym typeface="+mn-ea"/>
              </a:rPr>
              <a:t> </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回转速度</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数据预处理</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去除异常值</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滑动均值滤波</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给进阻尼计算</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304D84AB-17ED-F3D2-6E8C-E9E9D7950F7B}"/>
              </a:ext>
            </a:extLst>
          </p:cNvPr>
          <p:cNvSpPr>
            <a:spLocks noGrp="1"/>
          </p:cNvSpPr>
          <p:nvPr>
            <p:ph type="sldNum" sz="quarter" idx="11"/>
          </p:nvPr>
        </p:nvSpPr>
        <p:spPr/>
        <p:txBody>
          <a:bodyPr/>
          <a:lstStyle/>
          <a:p>
            <a:pPr>
              <a:defRPr/>
            </a:pPr>
            <a:fld id="{95584045-8D34-47A5-81B9-53AE2D9309B4}" type="slidenum">
              <a:rPr lang="en-US" altLang="zh-CN" smtClean="0"/>
              <a:pPr>
                <a:defRPr/>
              </a:pPr>
              <a:t>13</a:t>
            </a:fld>
            <a:endParaRPr lang="en-US" altLang="zh-CN"/>
          </a:p>
        </p:txBody>
      </p:sp>
      <p:sp>
        <p:nvSpPr>
          <p:cNvPr id="6" name="Text Box 6">
            <a:extLst>
              <a:ext uri="{FF2B5EF4-FFF2-40B4-BE49-F238E27FC236}">
                <a16:creationId xmlns:a16="http://schemas.microsoft.com/office/drawing/2014/main" id="{CF11A95F-213B-69F0-308E-CECCB8BE185B}"/>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35F074ED-EB44-0311-C5BA-D45A83808082}"/>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9D4FBCF4-AC37-9854-8ADD-E0A7AF285BA2}"/>
              </a:ext>
            </a:extLst>
          </p:cNvPr>
          <p:cNvSpPr txBox="1"/>
          <p:nvPr/>
        </p:nvSpPr>
        <p:spPr>
          <a:xfrm>
            <a:off x="7247781" y="5707995"/>
            <a:ext cx="3096575" cy="338554"/>
          </a:xfrm>
          <a:prstGeom prst="rect">
            <a:avLst/>
          </a:prstGeom>
          <a:noFill/>
        </p:spPr>
        <p:txBody>
          <a:bodyPr wrap="square">
            <a:spAutoFit/>
          </a:bodyPr>
          <a:lstStyle/>
          <a:p>
            <a:pPr algn="ctr" eaLnBrk="1" fontAlgn="auto">
              <a:spcBef>
                <a:spcPts val="0"/>
              </a:spcBef>
              <a:spcAft>
                <a:spcPts val="0"/>
              </a:spcAft>
            </a:pPr>
            <a:r>
              <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煤岩强度感知模型流程图</a:t>
            </a:r>
            <a:endPar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8" name="对象 27">
            <a:extLst>
              <a:ext uri="{FF2B5EF4-FFF2-40B4-BE49-F238E27FC236}">
                <a16:creationId xmlns:a16="http://schemas.microsoft.com/office/drawing/2014/main" id="{C70E52F0-4046-2F15-5DF2-0BC9F73F5D15}"/>
              </a:ext>
            </a:extLst>
          </p:cNvPr>
          <p:cNvGraphicFramePr>
            <a:graphicFrameLocks noChangeAspect="1"/>
          </p:cNvGraphicFramePr>
          <p:nvPr>
            <p:extLst>
              <p:ext uri="{D42A27DB-BD31-4B8C-83A1-F6EECF244321}">
                <p14:modId xmlns:p14="http://schemas.microsoft.com/office/powerpoint/2010/main" val="928952607"/>
              </p:ext>
            </p:extLst>
          </p:nvPr>
        </p:nvGraphicFramePr>
        <p:xfrm>
          <a:off x="6634090" y="1773440"/>
          <a:ext cx="4176464" cy="3893809"/>
        </p:xfrm>
        <a:graphic>
          <a:graphicData uri="http://schemas.openxmlformats.org/presentationml/2006/ole">
            <mc:AlternateContent xmlns:mc="http://schemas.openxmlformats.org/markup-compatibility/2006">
              <mc:Choice xmlns:v="urn:schemas-microsoft-com:vml" Requires="v">
                <p:oleObj name="Visio" r:id="rId2" imgW="2636769" imgH="2461473" progId="Visio.Drawing.15">
                  <p:embed/>
                </p:oleObj>
              </mc:Choice>
              <mc:Fallback>
                <p:oleObj name="Visio" r:id="rId2" imgW="2636769" imgH="2461473"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090" y="1773440"/>
                        <a:ext cx="4176464" cy="3893809"/>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E237EE74-379B-35DF-8231-F03E1269A062}"/>
              </a:ext>
            </a:extLst>
          </p:cNvPr>
          <p:cNvGraphicFramePr>
            <a:graphicFrameLocks noChangeAspect="1"/>
          </p:cNvGraphicFramePr>
          <p:nvPr>
            <p:extLst>
              <p:ext uri="{D42A27DB-BD31-4B8C-83A1-F6EECF244321}">
                <p14:modId xmlns:p14="http://schemas.microsoft.com/office/powerpoint/2010/main" val="2025092402"/>
              </p:ext>
            </p:extLst>
          </p:nvPr>
        </p:nvGraphicFramePr>
        <p:xfrm>
          <a:off x="3215680" y="3356992"/>
          <a:ext cx="254000" cy="382587"/>
        </p:xfrm>
        <a:graphic>
          <a:graphicData uri="http://schemas.openxmlformats.org/presentationml/2006/ole">
            <mc:AlternateContent xmlns:mc="http://schemas.openxmlformats.org/markup-compatibility/2006">
              <mc:Choice xmlns:v="urn:schemas-microsoft-com:vml" Requires="v">
                <p:oleObj name="Equation" r:id="rId4" imgW="254539" imgH="382694" progId="Equation.DSMT4">
                  <p:embed/>
                </p:oleObj>
              </mc:Choice>
              <mc:Fallback>
                <p:oleObj name="Equation" r:id="rId4" imgW="254539" imgH="382694" progId="Equation.DSMT4">
                  <p:embed/>
                  <p:pic>
                    <p:nvPicPr>
                      <p:cNvPr id="0" name=""/>
                      <p:cNvPicPr/>
                      <p:nvPr/>
                    </p:nvPicPr>
                    <p:blipFill>
                      <a:blip r:embed="rId5"/>
                      <a:stretch>
                        <a:fillRect/>
                      </a:stretch>
                    </p:blipFill>
                    <p:spPr>
                      <a:xfrm>
                        <a:off x="3215680" y="3356992"/>
                        <a:ext cx="254000" cy="382587"/>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EEFF58B5-B32F-79EC-BB01-638BA437922E}"/>
              </a:ext>
            </a:extLst>
          </p:cNvPr>
          <p:cNvGraphicFramePr>
            <a:graphicFrameLocks noChangeAspect="1"/>
          </p:cNvGraphicFramePr>
          <p:nvPr>
            <p:extLst>
              <p:ext uri="{D42A27DB-BD31-4B8C-83A1-F6EECF244321}">
                <p14:modId xmlns:p14="http://schemas.microsoft.com/office/powerpoint/2010/main" val="1799947493"/>
              </p:ext>
            </p:extLst>
          </p:nvPr>
        </p:nvGraphicFramePr>
        <p:xfrm>
          <a:off x="3435919" y="5373982"/>
          <a:ext cx="1651969" cy="910057"/>
        </p:xfrm>
        <a:graphic>
          <a:graphicData uri="http://schemas.openxmlformats.org/presentationml/2006/ole">
            <mc:AlternateContent xmlns:mc="http://schemas.openxmlformats.org/markup-compatibility/2006">
              <mc:Choice xmlns:v="urn:schemas-microsoft-com:vml" Requires="v">
                <p:oleObj name="Equation" r:id="rId6" imgW="1513553" imgH="833790" progId="Equation.DSMT4">
                  <p:embed/>
                </p:oleObj>
              </mc:Choice>
              <mc:Fallback>
                <p:oleObj name="Equation" r:id="rId6" imgW="1513553" imgH="833790" progId="Equation.DSMT4">
                  <p:embed/>
                  <p:pic>
                    <p:nvPicPr>
                      <p:cNvPr id="0" name=""/>
                      <p:cNvPicPr/>
                      <p:nvPr/>
                    </p:nvPicPr>
                    <p:blipFill>
                      <a:blip r:embed="rId7"/>
                      <a:stretch>
                        <a:fillRect/>
                      </a:stretch>
                    </p:blipFill>
                    <p:spPr>
                      <a:xfrm>
                        <a:off x="3435919" y="5373982"/>
                        <a:ext cx="1651969" cy="910057"/>
                      </a:xfrm>
                      <a:prstGeom prst="rect">
                        <a:avLst/>
                      </a:prstGeom>
                    </p:spPr>
                  </p:pic>
                </p:oleObj>
              </mc:Fallback>
            </mc:AlternateContent>
          </a:graphicData>
        </a:graphic>
      </p:graphicFrame>
    </p:spTree>
    <p:extLst>
      <p:ext uri="{BB962C8B-B14F-4D97-AF65-F5344CB8AC3E}">
        <p14:creationId xmlns:p14="http://schemas.microsoft.com/office/powerpoint/2010/main" val="184809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309EC-9621-D47E-5930-F455376D3DA3}"/>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5D2BC7E7-5B26-7FFA-0478-00394D2665CA}"/>
              </a:ext>
            </a:extLst>
          </p:cNvPr>
          <p:cNvSpPr txBox="1">
            <a:spLocks noChangeArrowheads="1"/>
          </p:cNvSpPr>
          <p:nvPr/>
        </p:nvSpPr>
        <p:spPr bwMode="auto">
          <a:xfrm>
            <a:off x="1054800" y="1195200"/>
            <a:ext cx="6193328" cy="543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基于模糊</a:t>
            </a:r>
            <a:r>
              <a:rPr lang="en-US" altLang="zh-CN" b="0" dirty="0">
                <a:solidFill>
                  <a:srgbClr val="0000FF"/>
                </a:solidFill>
                <a:ea typeface="黑体" panose="02010609060101010101" pitchFamily="49" charset="-122"/>
              </a:rPr>
              <a:t>C</a:t>
            </a:r>
            <a:r>
              <a:rPr lang="zh-CN" altLang="en-US" b="0" dirty="0">
                <a:solidFill>
                  <a:srgbClr val="0000FF"/>
                </a:solidFill>
                <a:ea typeface="黑体" panose="02010609060101010101" pitchFamily="49" charset="-122"/>
              </a:rPr>
              <a:t>均值聚类的煤岩感知方法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模糊</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C</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均值聚类</a:t>
            </a:r>
            <a:endParaRPr lang="zh-CN" altLang="en-US"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输入：</a:t>
            </a:r>
            <a:r>
              <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rPr>
              <a:t>x = [</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给进速度、给进压力、动力头转速、扭矩、主泵压力</a:t>
            </a:r>
            <a:r>
              <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rPr>
              <a:t>]</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目标函数：</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latin typeface="Times  New Roman"/>
                <a:ea typeface="黑体" panose="02010609060101010101" pitchFamily="49" charset="-122"/>
              </a:rPr>
              <a:t>约束条件：</a:t>
            </a:r>
            <a:endParaRPr lang="en-US" altLang="zh-CN" sz="1800" b="0" dirty="0">
              <a:latin typeface="Times  New Roman"/>
              <a:ea typeface="黑体" panose="02010609060101010101" pitchFamily="49" charset="-122"/>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latin typeface="Times  New Roman"/>
                <a:ea typeface="黑体" panose="02010609060101010101" pitchFamily="49" charset="-122"/>
              </a:rPr>
              <a:t>u</a:t>
            </a:r>
            <a:r>
              <a:rPr lang="en-US" altLang="zh-CN" sz="1800" b="0" i="1" baseline="-25000" dirty="0">
                <a:latin typeface="Times  New Roman"/>
                <a:ea typeface="黑体" panose="02010609060101010101" pitchFamily="49" charset="-122"/>
              </a:rPr>
              <a:t>ij</a:t>
            </a:r>
            <a:r>
              <a:rPr lang="zh-CN" altLang="zh-CN" sz="1800" b="0" dirty="0">
                <a:latin typeface="Times  New Roman"/>
                <a:ea typeface="黑体" panose="02010609060101010101" pitchFamily="49" charset="-122"/>
              </a:rPr>
              <a:t>是第</a:t>
            </a:r>
            <a:r>
              <a:rPr lang="en-US" altLang="zh-CN" sz="1800" b="0" i="1" dirty="0" err="1">
                <a:latin typeface="Times  New Roman"/>
                <a:ea typeface="黑体" panose="02010609060101010101" pitchFamily="49" charset="-122"/>
              </a:rPr>
              <a:t>i</a:t>
            </a:r>
            <a:r>
              <a:rPr lang="zh-CN" altLang="zh-CN" sz="1800" b="0" dirty="0">
                <a:latin typeface="Times  New Roman"/>
                <a:ea typeface="黑体" panose="02010609060101010101" pitchFamily="49" charset="-122"/>
              </a:rPr>
              <a:t>个数据点对第</a:t>
            </a:r>
            <a:r>
              <a:rPr lang="en-US" altLang="zh-CN" sz="1800" b="0" dirty="0">
                <a:latin typeface="Times  New Roman"/>
                <a:ea typeface="黑体" panose="02010609060101010101" pitchFamily="49" charset="-122"/>
              </a:rPr>
              <a:t>j</a:t>
            </a:r>
            <a:r>
              <a:rPr lang="zh-CN" altLang="zh-CN" sz="1800" b="0" dirty="0">
                <a:latin typeface="Times  New Roman"/>
                <a:ea typeface="黑体" panose="02010609060101010101" pitchFamily="49" charset="-122"/>
              </a:rPr>
              <a:t>个聚类的</a:t>
            </a:r>
            <a:r>
              <a:rPr lang="zh-CN" altLang="zh-CN" sz="1800" b="0" dirty="0">
                <a:solidFill>
                  <a:srgbClr val="EE0000"/>
                </a:solidFill>
                <a:latin typeface="Calibri"/>
                <a:ea typeface="黑体" panose="02010609060101010101" pitchFamily="49" charset="-122"/>
                <a:cs typeface="Times New Roman" panose="02020603050405020304" pitchFamily="18" charset="0"/>
              </a:rPr>
              <a:t>隶属度</a:t>
            </a:r>
            <a:endParaRPr lang="en-US" altLang="zh-CN" sz="1800" b="0" dirty="0">
              <a:solidFill>
                <a:srgbClr val="EE0000"/>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dirty="0">
                <a:latin typeface="Times  New Roman"/>
                <a:ea typeface="黑体" panose="02010609060101010101" pitchFamily="49" charset="-122"/>
              </a:rPr>
              <a:t>x</a:t>
            </a:r>
            <a:r>
              <a:rPr lang="en-US" altLang="zh-CN" sz="1800" b="0" i="1" baseline="-25000" dirty="0">
                <a:latin typeface="Times  New Roman"/>
                <a:ea typeface="黑体" panose="02010609060101010101" pitchFamily="49" charset="-122"/>
              </a:rPr>
              <a:t>i</a:t>
            </a:r>
            <a:r>
              <a:rPr lang="zh-CN" altLang="zh-CN" sz="1800" b="0" dirty="0">
                <a:latin typeface="Times  New Roman"/>
                <a:ea typeface="黑体" panose="02010609060101010101" pitchFamily="49" charset="-122"/>
              </a:rPr>
              <a:t>为第</a:t>
            </a:r>
            <a:r>
              <a:rPr lang="en-US" altLang="zh-CN" sz="1800" b="0" i="1" dirty="0" err="1">
                <a:latin typeface="Times  New Roman"/>
                <a:ea typeface="黑体" panose="02010609060101010101" pitchFamily="49" charset="-122"/>
              </a:rPr>
              <a:t>i</a:t>
            </a:r>
            <a:r>
              <a:rPr lang="zh-CN" altLang="zh-CN" sz="1800" b="0" dirty="0">
                <a:latin typeface="Times  New Roman"/>
                <a:ea typeface="黑体" panose="02010609060101010101" pitchFamily="49" charset="-122"/>
              </a:rPr>
              <a:t>个归一化数据点</a:t>
            </a:r>
            <a:endParaRPr lang="en-US" altLang="zh-CN" sz="1800" b="0" dirty="0">
              <a:latin typeface="Times  New Roman"/>
              <a:ea typeface="黑体" panose="02010609060101010101" pitchFamily="49" charset="-122"/>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err="1">
                <a:latin typeface="Times  New Roman"/>
                <a:ea typeface="黑体" panose="02010609060101010101" pitchFamily="49" charset="-122"/>
              </a:rPr>
              <a:t>c</a:t>
            </a:r>
            <a:r>
              <a:rPr lang="en-US" altLang="zh-CN" sz="1800" b="0" i="1" baseline="-25000" dirty="0" err="1">
                <a:latin typeface="Times  New Roman"/>
                <a:ea typeface="黑体" panose="02010609060101010101" pitchFamily="49" charset="-122"/>
              </a:rPr>
              <a:t>j</a:t>
            </a:r>
            <a:r>
              <a:rPr lang="zh-CN" altLang="zh-CN" sz="1800" b="0" dirty="0">
                <a:latin typeface="Times  New Roman"/>
                <a:ea typeface="黑体" panose="02010609060101010101" pitchFamily="49" charset="-122"/>
              </a:rPr>
              <a:t>为第</a:t>
            </a:r>
            <a:r>
              <a:rPr lang="en-US" altLang="zh-CN" sz="1800" b="0" i="1" dirty="0">
                <a:latin typeface="Times  New Roman"/>
                <a:ea typeface="黑体" panose="02010609060101010101" pitchFamily="49" charset="-122"/>
              </a:rPr>
              <a:t>j</a:t>
            </a:r>
            <a:r>
              <a:rPr lang="zh-CN" altLang="zh-CN" sz="1800" b="0" dirty="0">
                <a:latin typeface="Times  New Roman"/>
                <a:ea typeface="黑体" panose="02010609060101010101" pitchFamily="49" charset="-122"/>
              </a:rPr>
              <a:t>个数据点，</a:t>
            </a:r>
            <a:r>
              <a:rPr lang="en-US" altLang="zh-CN" sz="1800" b="0" i="1" dirty="0">
                <a:latin typeface="Times  New Roman"/>
                <a:ea typeface="黑体" panose="02010609060101010101" pitchFamily="49" charset="-122"/>
              </a:rPr>
              <a:t>N</a:t>
            </a:r>
            <a:r>
              <a:rPr lang="zh-CN" altLang="zh-CN" sz="1800" b="0" dirty="0">
                <a:latin typeface="Times  New Roman"/>
                <a:ea typeface="黑体" panose="02010609060101010101" pitchFamily="49" charset="-122"/>
              </a:rPr>
              <a:t>为数据点总数</a:t>
            </a:r>
            <a:endParaRPr lang="en-US" altLang="zh-CN" sz="1800" b="0" dirty="0">
              <a:latin typeface="Times  New Roman"/>
              <a:ea typeface="黑体" panose="02010609060101010101" pitchFamily="49" charset="-122"/>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latin typeface="Times  New Roman"/>
                <a:ea typeface="黑体" panose="02010609060101010101" pitchFamily="49" charset="-122"/>
              </a:rPr>
              <a:t>m</a:t>
            </a:r>
            <a:r>
              <a:rPr lang="zh-CN" altLang="zh-CN" sz="1800" b="0" dirty="0">
                <a:latin typeface="Times  New Roman"/>
                <a:ea typeface="黑体" panose="02010609060101010101" pitchFamily="49" charset="-122"/>
              </a:rPr>
              <a:t>为模糊指数（取值</a:t>
            </a:r>
            <a:r>
              <a:rPr lang="en-US" altLang="zh-CN" sz="1800" b="0" dirty="0">
                <a:latin typeface="Times  New Roman"/>
                <a:ea typeface="黑体" panose="02010609060101010101" pitchFamily="49" charset="-122"/>
              </a:rPr>
              <a:t>2</a:t>
            </a:r>
            <a:r>
              <a:rPr lang="zh-CN" altLang="zh-CN" sz="1800" b="0" dirty="0">
                <a:latin typeface="Times  New Roman"/>
                <a:ea typeface="黑体" panose="02010609060101010101" pitchFamily="49" charset="-122"/>
              </a:rPr>
              <a:t>）</a:t>
            </a:r>
            <a:r>
              <a:rPr lang="zh-CN" altLang="en-US" sz="1800" b="0" dirty="0">
                <a:latin typeface="Times  New Roman"/>
                <a:ea typeface="黑体" panose="02010609060101010101" pitchFamily="49" charset="-122"/>
              </a:rPr>
              <a:t>，</a:t>
            </a:r>
            <a:r>
              <a:rPr lang="en-US" altLang="zh-CN" sz="1800" b="0" i="1" dirty="0">
                <a:latin typeface="Times  New Roman"/>
                <a:ea typeface="黑体" panose="02010609060101010101" pitchFamily="49" charset="-122"/>
              </a:rPr>
              <a:t>C</a:t>
            </a:r>
            <a:r>
              <a:rPr lang="zh-CN" altLang="zh-CN" sz="1800" b="0" dirty="0">
                <a:latin typeface="Times  New Roman"/>
                <a:ea typeface="黑体" panose="02010609060101010101" pitchFamily="49" charset="-122"/>
              </a:rPr>
              <a:t>为聚类数</a:t>
            </a:r>
            <a:r>
              <a:rPr lang="zh-CN" altLang="en-US" sz="1800" b="0" dirty="0">
                <a:latin typeface="Times  New Roman"/>
                <a:ea typeface="黑体" panose="02010609060101010101" pitchFamily="49" charset="-122"/>
              </a:rPr>
              <a:t>（取值</a:t>
            </a:r>
            <a:r>
              <a:rPr lang="en-US" altLang="zh-CN" sz="1800" b="0" dirty="0">
                <a:latin typeface="Times  New Roman"/>
                <a:ea typeface="黑体" panose="02010609060101010101" pitchFamily="49" charset="-122"/>
              </a:rPr>
              <a:t>3</a:t>
            </a:r>
            <a:r>
              <a:rPr lang="zh-CN" altLang="en-US" sz="1800" b="0" dirty="0">
                <a:latin typeface="Times  New Roman"/>
                <a:ea typeface="黑体" panose="02010609060101010101" pitchFamily="49" charset="-122"/>
              </a:rPr>
              <a:t>）</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10D454FA-B337-0760-975A-4CFE629A425A}"/>
              </a:ext>
            </a:extLst>
          </p:cNvPr>
          <p:cNvSpPr>
            <a:spLocks noGrp="1"/>
          </p:cNvSpPr>
          <p:nvPr>
            <p:ph type="sldNum" sz="quarter" idx="11"/>
          </p:nvPr>
        </p:nvSpPr>
        <p:spPr/>
        <p:txBody>
          <a:bodyPr/>
          <a:lstStyle/>
          <a:p>
            <a:pPr>
              <a:defRPr/>
            </a:pPr>
            <a:fld id="{95584045-8D34-47A5-81B9-53AE2D9309B4}" type="slidenum">
              <a:rPr lang="en-US" altLang="zh-CN" smtClean="0"/>
              <a:pPr>
                <a:defRPr/>
              </a:pPr>
              <a:t>14</a:t>
            </a:fld>
            <a:endParaRPr lang="en-US" altLang="zh-CN"/>
          </a:p>
        </p:txBody>
      </p:sp>
      <p:sp>
        <p:nvSpPr>
          <p:cNvPr id="6" name="Text Box 6">
            <a:extLst>
              <a:ext uri="{FF2B5EF4-FFF2-40B4-BE49-F238E27FC236}">
                <a16:creationId xmlns:a16="http://schemas.microsoft.com/office/drawing/2014/main" id="{43CF3FA6-EC1B-525A-B597-AD64D0A3FADD}"/>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71AF88E6-F471-56B8-3B78-744FE99E62A1}"/>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4FC2CDFF-7193-E704-AC47-232B06D06E77}"/>
              </a:ext>
            </a:extLst>
          </p:cNvPr>
          <p:cNvSpPr txBox="1"/>
          <p:nvPr/>
        </p:nvSpPr>
        <p:spPr>
          <a:xfrm>
            <a:off x="7680176" y="3063478"/>
            <a:ext cx="3096575" cy="338554"/>
          </a:xfrm>
          <a:prstGeom prst="rect">
            <a:avLst/>
          </a:prstGeom>
          <a:noFill/>
        </p:spPr>
        <p:txBody>
          <a:bodyPr wrap="square">
            <a:spAutoFit/>
          </a:bodyPr>
          <a:lstStyle/>
          <a:p>
            <a:pPr algn="ctr" eaLnBrk="1" fontAlgn="auto">
              <a:spcBef>
                <a:spcPts val="0"/>
              </a:spcBef>
              <a:spcAft>
                <a:spcPts val="0"/>
              </a:spcAft>
            </a:pPr>
            <a:r>
              <a:rPr lang="zh-CN" altLang="en-US"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表 </a:t>
            </a:r>
            <a:r>
              <a:rPr lang="en-US" altLang="zh-CN"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kern="100" dirty="0">
                <a:solidFill>
                  <a:srgbClr val="003366"/>
                </a:solidFill>
                <a:latin typeface="Times New Roman" panose="02020603050405020304" pitchFamily="18" charset="0"/>
                <a:ea typeface="微软雅黑" panose="020B0503020204020204" pitchFamily="34" charset="-122"/>
                <a:cs typeface="Times New Roman" panose="02020603050405020304" pitchFamily="18" charset="0"/>
              </a:rPr>
              <a:t>钻进参数</a:t>
            </a:r>
            <a:endPar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Rectangle 7">
            <a:extLst>
              <a:ext uri="{FF2B5EF4-FFF2-40B4-BE49-F238E27FC236}">
                <a16:creationId xmlns:a16="http://schemas.microsoft.com/office/drawing/2014/main" id="{ABCE9299-0A00-3D05-B1B8-BD78D28C7582}"/>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4" name="表格 3">
            <a:extLst>
              <a:ext uri="{FF2B5EF4-FFF2-40B4-BE49-F238E27FC236}">
                <a16:creationId xmlns:a16="http://schemas.microsoft.com/office/drawing/2014/main" id="{887D02F5-F869-250E-53CB-07C104A39F8B}"/>
              </a:ext>
            </a:extLst>
          </p:cNvPr>
          <p:cNvGraphicFramePr>
            <a:graphicFrameLocks noGrp="1"/>
          </p:cNvGraphicFramePr>
          <p:nvPr/>
        </p:nvGraphicFramePr>
        <p:xfrm>
          <a:off x="6528048" y="3447226"/>
          <a:ext cx="5542507" cy="2584440"/>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3009100638"/>
                    </a:ext>
                  </a:extLst>
                </a:gridCol>
                <a:gridCol w="648072">
                  <a:extLst>
                    <a:ext uri="{9D8B030D-6E8A-4147-A177-3AD203B41FA5}">
                      <a16:colId xmlns:a16="http://schemas.microsoft.com/office/drawing/2014/main" val="3454217108"/>
                    </a:ext>
                  </a:extLst>
                </a:gridCol>
                <a:gridCol w="3886323">
                  <a:extLst>
                    <a:ext uri="{9D8B030D-6E8A-4147-A177-3AD203B41FA5}">
                      <a16:colId xmlns:a16="http://schemas.microsoft.com/office/drawing/2014/main" val="2421403857"/>
                    </a:ext>
                  </a:extLst>
                </a:gridCol>
              </a:tblGrid>
              <a:tr h="362928">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特征</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a:effectLst/>
                          <a:latin typeface="黑体" panose="02010609060101010101" pitchFamily="49" charset="-122"/>
                          <a:ea typeface="黑体" panose="02010609060101010101" pitchFamily="49" charset="-122"/>
                        </a:rPr>
                        <a:t>单位</a:t>
                      </a:r>
                      <a:endParaRPr lang="zh-CN" sz="20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意义</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6357185"/>
                  </a:ext>
                </a:extLst>
              </a:tr>
              <a:tr h="362928">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主泵压力</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a:ea typeface="黑体" panose="02010609060101010101" pitchFamily="49" charset="-122"/>
                        </a:rPr>
                        <a:t>MPa</a:t>
                      </a:r>
                      <a:endParaRPr lang="zh-CN" sz="2000" kern="100" dirty="0">
                        <a:effectLst/>
                        <a:latin typeface="Times  New Roman"/>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反映液压系统的负载，与煤岩强度正相关</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3567647"/>
                  </a:ext>
                </a:extLst>
              </a:tr>
              <a:tr h="771971">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给进压力</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a:ea typeface="黑体" panose="02010609060101010101" pitchFamily="49" charset="-122"/>
                        </a:rPr>
                        <a:t>MPa</a:t>
                      </a:r>
                      <a:endParaRPr lang="zh-CN" sz="2000" kern="100" dirty="0">
                        <a:effectLst/>
                        <a:latin typeface="Times  New Roman"/>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反映钻机液压系统施加在钻柱上的的轴向作用力，与煤岩硬度正相关</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70057227"/>
                  </a:ext>
                </a:extLst>
              </a:tr>
              <a:tr h="362928">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给进速度</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a:ea typeface="黑体" panose="02010609060101010101" pitchFamily="49" charset="-122"/>
                        </a:rPr>
                        <a:t>mm/s</a:t>
                      </a:r>
                      <a:endParaRPr lang="zh-CN" sz="2000" kern="100" dirty="0">
                        <a:effectLst/>
                        <a:latin typeface="Times  New Roman"/>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反映钻头的推进速度，与煤岩硬度负相关</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484752"/>
                  </a:ext>
                </a:extLst>
              </a:tr>
              <a:tr h="362928">
                <a:tc>
                  <a:txBody>
                    <a:bodyPr/>
                    <a:lstStyle/>
                    <a:p>
                      <a:pPr algn="ctr">
                        <a:lnSpc>
                          <a:spcPts val="2000"/>
                        </a:lnSpc>
                        <a:buNone/>
                      </a:pPr>
                      <a:r>
                        <a:rPr lang="zh-CN" sz="1600" kern="100">
                          <a:effectLst/>
                          <a:latin typeface="黑体" panose="02010609060101010101" pitchFamily="49" charset="-122"/>
                          <a:ea typeface="黑体" panose="02010609060101010101" pitchFamily="49" charset="-122"/>
                        </a:rPr>
                        <a:t>回转速度</a:t>
                      </a:r>
                      <a:endParaRPr lang="zh-CN" sz="20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a:ea typeface="黑体" panose="02010609060101010101" pitchFamily="49" charset="-122"/>
                        </a:rPr>
                        <a:t>r/min</a:t>
                      </a:r>
                      <a:endParaRPr lang="zh-CN" sz="2000" kern="100" dirty="0">
                        <a:effectLst/>
                        <a:latin typeface="Times  New Roman"/>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反映动力头的旋转速度，受煤岩硬度影响</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6963590"/>
                  </a:ext>
                </a:extLst>
              </a:tr>
              <a:tr h="360757">
                <a:tc>
                  <a:txBody>
                    <a:bodyPr/>
                    <a:lstStyle/>
                    <a:p>
                      <a:pPr algn="ctr">
                        <a:lnSpc>
                          <a:spcPts val="2000"/>
                        </a:lnSpc>
                        <a:buNone/>
                      </a:pPr>
                      <a:r>
                        <a:rPr lang="zh-CN" sz="1600" kern="100">
                          <a:effectLst/>
                          <a:latin typeface="黑体" panose="02010609060101010101" pitchFamily="49" charset="-122"/>
                          <a:ea typeface="黑体" panose="02010609060101010101" pitchFamily="49" charset="-122"/>
                        </a:rPr>
                        <a:t>扭矩</a:t>
                      </a:r>
                      <a:endParaRPr lang="zh-CN" sz="20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err="1">
                          <a:effectLst/>
                          <a:latin typeface="Times  New Roman"/>
                          <a:ea typeface="黑体" panose="02010609060101010101" pitchFamily="49" charset="-122"/>
                        </a:rPr>
                        <a:t>kN</a:t>
                      </a:r>
                      <a:r>
                        <a:rPr lang="zh-CN" sz="1600" kern="100" dirty="0">
                          <a:effectLst/>
                          <a:latin typeface="Times  New Roman"/>
                          <a:ea typeface="黑体" panose="02010609060101010101" pitchFamily="49" charset="-122"/>
                        </a:rPr>
                        <a:t>·</a:t>
                      </a:r>
                      <a:r>
                        <a:rPr lang="en-US" sz="1600" kern="100" dirty="0">
                          <a:effectLst/>
                          <a:latin typeface="Times  New Roman"/>
                          <a:ea typeface="黑体" panose="02010609060101010101" pitchFamily="49" charset="-122"/>
                        </a:rPr>
                        <a:t>m</a:t>
                      </a:r>
                      <a:endParaRPr lang="zh-CN" sz="2000" kern="100" dirty="0">
                        <a:effectLst/>
                        <a:latin typeface="Times  New Roman"/>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rPr>
                        <a:t>反映钻头的旋转阻力，与煤岩硬度正相关</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130777"/>
                  </a:ext>
                </a:extLst>
              </a:tr>
            </a:tbl>
          </a:graphicData>
        </a:graphic>
      </p:graphicFrame>
      <p:graphicFrame>
        <p:nvGraphicFramePr>
          <p:cNvPr id="5" name="对象 4">
            <a:extLst>
              <a:ext uri="{FF2B5EF4-FFF2-40B4-BE49-F238E27FC236}">
                <a16:creationId xmlns:a16="http://schemas.microsoft.com/office/drawing/2014/main" id="{99BBA4DE-E650-3618-C333-7E19F7EDE79D}"/>
              </a:ext>
            </a:extLst>
          </p:cNvPr>
          <p:cNvGraphicFramePr>
            <a:graphicFrameLocks noChangeAspect="1"/>
          </p:cNvGraphicFramePr>
          <p:nvPr/>
        </p:nvGraphicFramePr>
        <p:xfrm>
          <a:off x="2207568" y="3717032"/>
          <a:ext cx="2592288" cy="470030"/>
        </p:xfrm>
        <a:graphic>
          <a:graphicData uri="http://schemas.openxmlformats.org/presentationml/2006/ole">
            <mc:AlternateContent xmlns:mc="http://schemas.openxmlformats.org/markup-compatibility/2006">
              <mc:Choice xmlns:v="urn:schemas-microsoft-com:vml" Requires="v">
                <p:oleObj name="Equation" r:id="rId2" imgW="1733180" imgH="314246" progId="Equation.DSMT4">
                  <p:embed/>
                </p:oleObj>
              </mc:Choice>
              <mc:Fallback>
                <p:oleObj name="Equation" r:id="rId2" imgW="1733180" imgH="314246" progId="Equation.DSMT4">
                  <p:embed/>
                  <p:pic>
                    <p:nvPicPr>
                      <p:cNvPr id="5" name="对象 4">
                        <a:extLst>
                          <a:ext uri="{FF2B5EF4-FFF2-40B4-BE49-F238E27FC236}">
                            <a16:creationId xmlns:a16="http://schemas.microsoft.com/office/drawing/2014/main" id="{146E7C12-BAE3-9303-D788-124A83107730}"/>
                          </a:ext>
                        </a:extLst>
                      </p:cNvPr>
                      <p:cNvPicPr/>
                      <p:nvPr/>
                    </p:nvPicPr>
                    <p:blipFill>
                      <a:blip r:embed="rId3"/>
                      <a:stretch>
                        <a:fillRect/>
                      </a:stretch>
                    </p:blipFill>
                    <p:spPr>
                      <a:xfrm>
                        <a:off x="2207568" y="3717032"/>
                        <a:ext cx="2592288" cy="47003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A864998F-0140-D81B-6C32-9F6ECEB89468}"/>
              </a:ext>
            </a:extLst>
          </p:cNvPr>
          <p:cNvGraphicFramePr>
            <a:graphicFrameLocks noChangeAspect="1"/>
          </p:cNvGraphicFramePr>
          <p:nvPr>
            <p:extLst>
              <p:ext uri="{D42A27DB-BD31-4B8C-83A1-F6EECF244321}">
                <p14:modId xmlns:p14="http://schemas.microsoft.com/office/powerpoint/2010/main" val="3663504835"/>
              </p:ext>
            </p:extLst>
          </p:nvPr>
        </p:nvGraphicFramePr>
        <p:xfrm>
          <a:off x="3357282" y="4193423"/>
          <a:ext cx="1080120" cy="488273"/>
        </p:xfrm>
        <a:graphic>
          <a:graphicData uri="http://schemas.openxmlformats.org/presentationml/2006/ole">
            <mc:AlternateContent xmlns:mc="http://schemas.openxmlformats.org/markup-compatibility/2006">
              <mc:Choice xmlns:v="urn:schemas-microsoft-com:vml" Requires="v">
                <p:oleObj name="Equation" r:id="rId4" imgW="695072" imgH="314246" progId="Equation.DSMT4">
                  <p:embed/>
                </p:oleObj>
              </mc:Choice>
              <mc:Fallback>
                <p:oleObj name="Equation" r:id="rId4" imgW="695072" imgH="314246" progId="Equation.DSMT4">
                  <p:embed/>
                  <p:pic>
                    <p:nvPicPr>
                      <p:cNvPr id="0" name=""/>
                      <p:cNvPicPr/>
                      <p:nvPr/>
                    </p:nvPicPr>
                    <p:blipFill>
                      <a:blip r:embed="rId5"/>
                      <a:stretch>
                        <a:fillRect/>
                      </a:stretch>
                    </p:blipFill>
                    <p:spPr>
                      <a:xfrm>
                        <a:off x="3357282" y="4193423"/>
                        <a:ext cx="1080120" cy="488273"/>
                      </a:xfrm>
                      <a:prstGeom prst="rect">
                        <a:avLst/>
                      </a:prstGeom>
                    </p:spPr>
                  </p:pic>
                </p:oleObj>
              </mc:Fallback>
            </mc:AlternateContent>
          </a:graphicData>
        </a:graphic>
      </p:graphicFrame>
    </p:spTree>
    <p:extLst>
      <p:ext uri="{BB962C8B-B14F-4D97-AF65-F5344CB8AC3E}">
        <p14:creationId xmlns:p14="http://schemas.microsoft.com/office/powerpoint/2010/main" val="1347289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8F9D6-B236-6E8A-2DB2-7F1DD752BEF0}"/>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876BF029-96D2-E097-3D72-6D9ADFF246F4}"/>
              </a:ext>
            </a:extLst>
          </p:cNvPr>
          <p:cNvSpPr txBox="1">
            <a:spLocks noChangeArrowheads="1"/>
          </p:cNvSpPr>
          <p:nvPr/>
        </p:nvSpPr>
        <p:spPr bwMode="auto">
          <a:xfrm>
            <a:off x="1054801" y="1195200"/>
            <a:ext cx="5401240" cy="495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基于模糊</a:t>
            </a:r>
            <a:r>
              <a:rPr lang="en-US" altLang="zh-CN" b="0" dirty="0">
                <a:solidFill>
                  <a:srgbClr val="0000FF"/>
                </a:solidFill>
                <a:ea typeface="黑体" panose="02010609060101010101" pitchFamily="49" charset="-122"/>
              </a:rPr>
              <a:t>C</a:t>
            </a:r>
            <a:r>
              <a:rPr lang="zh-CN" altLang="en-US" b="0" dirty="0">
                <a:solidFill>
                  <a:srgbClr val="0000FF"/>
                </a:solidFill>
                <a:ea typeface="黑体" panose="02010609060101010101" pitchFamily="49" charset="-122"/>
              </a:rPr>
              <a:t>均值聚类的煤岩感知方法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模糊</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C</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均值聚类</a:t>
            </a:r>
            <a:endParaRPr lang="zh-CN" altLang="en-US"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聚类中心</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更新公式：</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隶属度更新</a:t>
            </a: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公式：</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latin typeface="Times  New Roman"/>
                <a:ea typeface="黑体" panose="02010609060101010101" pitchFamily="49" charset="-122"/>
              </a:rPr>
              <a:t>迭代停止条件：目标函数</a:t>
            </a:r>
            <a:r>
              <a:rPr lang="en-US" altLang="zh-CN" sz="1800" b="0" dirty="0">
                <a:latin typeface="Times  New Roman"/>
                <a:ea typeface="黑体" panose="02010609060101010101" pitchFamily="49" charset="-122"/>
              </a:rPr>
              <a:t>J</a:t>
            </a:r>
            <a:r>
              <a:rPr lang="zh-CN" altLang="en-US" sz="1800" b="0" dirty="0">
                <a:latin typeface="Times  New Roman"/>
                <a:ea typeface="黑体" panose="02010609060101010101" pitchFamily="49" charset="-122"/>
              </a:rPr>
              <a:t>收敛或达到最大迭代次数（设为</a:t>
            </a:r>
            <a:r>
              <a:rPr lang="en-US" altLang="zh-CN" sz="1800" b="0" dirty="0">
                <a:latin typeface="Times  New Roman"/>
                <a:ea typeface="黑体" panose="02010609060101010101" pitchFamily="49" charset="-122"/>
              </a:rPr>
              <a:t>100</a:t>
            </a:r>
            <a:r>
              <a:rPr lang="zh-CN" altLang="en-US" sz="1800" b="0" dirty="0">
                <a:latin typeface="Times  New Roman"/>
                <a:ea typeface="黑体" panose="02010609060101010101" pitchFamily="49" charset="-122"/>
              </a:rPr>
              <a:t>次）</a:t>
            </a:r>
            <a:endParaRPr lang="en-US" altLang="zh-CN" sz="1800" b="0" dirty="0">
              <a:latin typeface="Times  New Roman"/>
              <a:ea typeface="黑体" panose="02010609060101010101" pitchFamily="49" charset="-122"/>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latin typeface="Times  New Roman"/>
                <a:ea typeface="黑体" panose="02010609060101010101" pitchFamily="49" charset="-122"/>
              </a:rPr>
              <a:t>得到右表所示的不同煤岩类型聚类中心</a:t>
            </a:r>
            <a:endParaRPr lang="en-US" altLang="zh-CN" sz="1800" b="0" dirty="0">
              <a:latin typeface="Times  New Roman"/>
              <a:ea typeface="黑体" panose="02010609060101010101" pitchFamily="49" charset="-122"/>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2E88342F-C77D-7484-27C9-4C9FFD63BEC3}"/>
              </a:ext>
            </a:extLst>
          </p:cNvPr>
          <p:cNvSpPr>
            <a:spLocks noGrp="1"/>
          </p:cNvSpPr>
          <p:nvPr>
            <p:ph type="sldNum" sz="quarter" idx="11"/>
          </p:nvPr>
        </p:nvSpPr>
        <p:spPr/>
        <p:txBody>
          <a:bodyPr/>
          <a:lstStyle/>
          <a:p>
            <a:pPr>
              <a:defRPr/>
            </a:pPr>
            <a:fld id="{95584045-8D34-47A5-81B9-53AE2D9309B4}" type="slidenum">
              <a:rPr lang="en-US" altLang="zh-CN" smtClean="0"/>
              <a:pPr>
                <a:defRPr/>
              </a:pPr>
              <a:t>15</a:t>
            </a:fld>
            <a:endParaRPr lang="en-US" altLang="zh-CN"/>
          </a:p>
        </p:txBody>
      </p:sp>
      <p:sp>
        <p:nvSpPr>
          <p:cNvPr id="6" name="Text Box 6">
            <a:extLst>
              <a:ext uri="{FF2B5EF4-FFF2-40B4-BE49-F238E27FC236}">
                <a16:creationId xmlns:a16="http://schemas.microsoft.com/office/drawing/2014/main" id="{B0A6DC5C-B6C6-ED45-2F9A-E2362FD51A92}"/>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B654677B-6199-9547-F4FC-744959FD1640}"/>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380D2648-72BD-BEA7-B713-50365822FA06}"/>
              </a:ext>
            </a:extLst>
          </p:cNvPr>
          <p:cNvSpPr txBox="1"/>
          <p:nvPr/>
        </p:nvSpPr>
        <p:spPr>
          <a:xfrm>
            <a:off x="7680176" y="3063478"/>
            <a:ext cx="3096575" cy="338554"/>
          </a:xfrm>
          <a:prstGeom prst="rect">
            <a:avLst/>
          </a:prstGeom>
          <a:noFill/>
        </p:spPr>
        <p:txBody>
          <a:bodyPr wrap="square">
            <a:spAutoFit/>
          </a:bodyPr>
          <a:lstStyle/>
          <a:p>
            <a:pPr algn="ctr" eaLnBrk="1" fontAlgn="auto">
              <a:spcBef>
                <a:spcPts val="0"/>
              </a:spcBef>
              <a:spcAft>
                <a:spcPts val="0"/>
              </a:spcAft>
            </a:pPr>
            <a:r>
              <a:rPr lang="zh-CN" altLang="en-US"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表  不同煤岩类型聚类中心</a:t>
            </a:r>
            <a:endPar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Rectangle 7">
            <a:extLst>
              <a:ext uri="{FF2B5EF4-FFF2-40B4-BE49-F238E27FC236}">
                <a16:creationId xmlns:a16="http://schemas.microsoft.com/office/drawing/2014/main" id="{18E42716-2C8D-8EE6-0F13-216F5152E865}"/>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7" name="对象 6">
            <a:extLst>
              <a:ext uri="{FF2B5EF4-FFF2-40B4-BE49-F238E27FC236}">
                <a16:creationId xmlns:a16="http://schemas.microsoft.com/office/drawing/2014/main" id="{54DF2A0D-2057-19E9-1DBF-B45EE8CEDDD2}"/>
              </a:ext>
            </a:extLst>
          </p:cNvPr>
          <p:cNvGraphicFramePr>
            <a:graphicFrameLocks noChangeAspect="1"/>
          </p:cNvGraphicFramePr>
          <p:nvPr>
            <p:extLst>
              <p:ext uri="{D42A27DB-BD31-4B8C-83A1-F6EECF244321}">
                <p14:modId xmlns:p14="http://schemas.microsoft.com/office/powerpoint/2010/main" val="524116289"/>
              </p:ext>
            </p:extLst>
          </p:nvPr>
        </p:nvGraphicFramePr>
        <p:xfrm>
          <a:off x="4367808" y="2154211"/>
          <a:ext cx="1445804" cy="838566"/>
        </p:xfrm>
        <a:graphic>
          <a:graphicData uri="http://schemas.openxmlformats.org/presentationml/2006/ole">
            <mc:AlternateContent xmlns:mc="http://schemas.openxmlformats.org/markup-compatibility/2006">
              <mc:Choice xmlns:v="urn:schemas-microsoft-com:vml" Requires="v">
                <p:oleObj name="Equation" r:id="rId2" imgW="952439" imgH="552541" progId="Equation.DSMT4">
                  <p:embed/>
                </p:oleObj>
              </mc:Choice>
              <mc:Fallback>
                <p:oleObj name="Equation" r:id="rId2" imgW="952439" imgH="552541" progId="Equation.DSMT4">
                  <p:embed/>
                  <p:pic>
                    <p:nvPicPr>
                      <p:cNvPr id="0" name=""/>
                      <p:cNvPicPr/>
                      <p:nvPr/>
                    </p:nvPicPr>
                    <p:blipFill>
                      <a:blip r:embed="rId3"/>
                      <a:stretch>
                        <a:fillRect/>
                      </a:stretch>
                    </p:blipFill>
                    <p:spPr>
                      <a:xfrm>
                        <a:off x="4367808" y="2154211"/>
                        <a:ext cx="1445804" cy="83856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11FBA17-0487-696D-5FA0-313C0C3781D0}"/>
              </a:ext>
            </a:extLst>
          </p:cNvPr>
          <p:cNvGraphicFramePr>
            <a:graphicFrameLocks noChangeAspect="1"/>
          </p:cNvGraphicFramePr>
          <p:nvPr>
            <p:extLst>
              <p:ext uri="{D42A27DB-BD31-4B8C-83A1-F6EECF244321}">
                <p14:modId xmlns:p14="http://schemas.microsoft.com/office/powerpoint/2010/main" val="2937014280"/>
              </p:ext>
            </p:extLst>
          </p:nvPr>
        </p:nvGraphicFramePr>
        <p:xfrm>
          <a:off x="4079776" y="3232755"/>
          <a:ext cx="2467166" cy="1070913"/>
        </p:xfrm>
        <a:graphic>
          <a:graphicData uri="http://schemas.openxmlformats.org/presentationml/2006/ole">
            <mc:AlternateContent xmlns:mc="http://schemas.openxmlformats.org/markup-compatibility/2006">
              <mc:Choice xmlns:v="urn:schemas-microsoft-com:vml" Requires="v">
                <p:oleObj name="Equation" r:id="rId4" imgW="1733180" imgH="752320" progId="Equation.DSMT4">
                  <p:embed/>
                </p:oleObj>
              </mc:Choice>
              <mc:Fallback>
                <p:oleObj name="Equation" r:id="rId4" imgW="1733180" imgH="752320" progId="Equation.DSMT4">
                  <p:embed/>
                  <p:pic>
                    <p:nvPicPr>
                      <p:cNvPr id="0" name=""/>
                      <p:cNvPicPr/>
                      <p:nvPr/>
                    </p:nvPicPr>
                    <p:blipFill>
                      <a:blip r:embed="rId5"/>
                      <a:stretch>
                        <a:fillRect/>
                      </a:stretch>
                    </p:blipFill>
                    <p:spPr>
                      <a:xfrm>
                        <a:off x="4079776" y="3232755"/>
                        <a:ext cx="2467166" cy="1070913"/>
                      </a:xfrm>
                      <a:prstGeom prst="rect">
                        <a:avLst/>
                      </a:prstGeom>
                    </p:spPr>
                  </p:pic>
                </p:oleObj>
              </mc:Fallback>
            </mc:AlternateContent>
          </a:graphicData>
        </a:graphic>
      </p:graphicFrame>
      <p:graphicFrame>
        <p:nvGraphicFramePr>
          <p:cNvPr id="11" name="表格 10">
            <a:extLst>
              <a:ext uri="{FF2B5EF4-FFF2-40B4-BE49-F238E27FC236}">
                <a16:creationId xmlns:a16="http://schemas.microsoft.com/office/drawing/2014/main" id="{E82C6153-B9C2-4FD4-26B3-18B96F914077}"/>
              </a:ext>
            </a:extLst>
          </p:cNvPr>
          <p:cNvGraphicFramePr>
            <a:graphicFrameLocks noGrp="1"/>
          </p:cNvGraphicFramePr>
          <p:nvPr>
            <p:extLst>
              <p:ext uri="{D42A27DB-BD31-4B8C-83A1-F6EECF244321}">
                <p14:modId xmlns:p14="http://schemas.microsoft.com/office/powerpoint/2010/main" val="1989549539"/>
              </p:ext>
            </p:extLst>
          </p:nvPr>
        </p:nvGraphicFramePr>
        <p:xfrm>
          <a:off x="6888089" y="3447226"/>
          <a:ext cx="4824536" cy="2119149"/>
        </p:xfrm>
        <a:graphic>
          <a:graphicData uri="http://schemas.openxmlformats.org/drawingml/2006/table">
            <a:tbl>
              <a:tblPr firstRow="1" firstCol="1" bandRow="1">
                <a:tableStyleId>{5C22544A-7EE6-4342-B048-85BDC9FD1C3A}</a:tableStyleId>
              </a:tblPr>
              <a:tblGrid>
                <a:gridCol w="1080119">
                  <a:extLst>
                    <a:ext uri="{9D8B030D-6E8A-4147-A177-3AD203B41FA5}">
                      <a16:colId xmlns:a16="http://schemas.microsoft.com/office/drawing/2014/main" val="3009100638"/>
                    </a:ext>
                  </a:extLst>
                </a:gridCol>
                <a:gridCol w="576064">
                  <a:extLst>
                    <a:ext uri="{9D8B030D-6E8A-4147-A177-3AD203B41FA5}">
                      <a16:colId xmlns:a16="http://schemas.microsoft.com/office/drawing/2014/main" val="3454217108"/>
                    </a:ext>
                  </a:extLst>
                </a:gridCol>
                <a:gridCol w="3168353">
                  <a:extLst>
                    <a:ext uri="{9D8B030D-6E8A-4147-A177-3AD203B41FA5}">
                      <a16:colId xmlns:a16="http://schemas.microsoft.com/office/drawing/2014/main" val="2421403857"/>
                    </a:ext>
                  </a:extLst>
                </a:gridCol>
              </a:tblGrid>
              <a:tr h="362928">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煤岩类型</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符号</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聚类中心</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6357185"/>
                  </a:ext>
                </a:extLst>
              </a:tr>
              <a:tr h="362928">
                <a:tc>
                  <a:txBody>
                    <a:bodyPr/>
                    <a:lstStyle/>
                    <a:p>
                      <a:pPr algn="ctr">
                        <a:lnSpc>
                          <a:spcPts val="2000"/>
                        </a:lnSpc>
                        <a:buNone/>
                      </a:pPr>
                      <a:r>
                        <a:rPr lang="zh-CN" sz="1600" kern="100">
                          <a:effectLst/>
                          <a:latin typeface="黑体" panose="02010609060101010101" pitchFamily="49" charset="-122"/>
                          <a:ea typeface="黑体" panose="02010609060101010101" pitchFamily="49" charset="-122"/>
                          <a:cs typeface="Times New Roman" panose="02020603050405020304" pitchFamily="18" charset="0"/>
                        </a:rPr>
                        <a:t>低强度软煤岩</a:t>
                      </a:r>
                      <a:endParaRPr lang="zh-CN" sz="20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en-US" sz="1600" i="1" kern="100" baseline="-25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[11.6426, 14.0744, 4.9305, 126.8771, 7.2415]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3567647"/>
                  </a:ext>
                </a:extLst>
              </a:tr>
              <a:tr h="771971">
                <a:tc>
                  <a:txBody>
                    <a:bodyPr/>
                    <a:lstStyle/>
                    <a:p>
                      <a:pPr algn="ctr">
                        <a:lnSpc>
                          <a:spcPts val="2000"/>
                        </a:lnSpc>
                        <a:buNone/>
                      </a:pP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中强度</a:t>
                      </a:r>
                      <a:endPar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p>
                      <a:pPr algn="ctr">
                        <a:lnSpc>
                          <a:spcPts val="2000"/>
                        </a:lnSpc>
                        <a:buNone/>
                      </a:pP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煤岩</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c</a:t>
                      </a:r>
                      <a:r>
                        <a:rPr lang="en-US" sz="1600" i="1" kern="100" baseline="-250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[15.5889, 12.5286, 6.6158, 126.8491, 10.8490]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70057227"/>
                  </a:ext>
                </a:extLst>
              </a:tr>
              <a:tr h="362928">
                <a:tc>
                  <a:txBody>
                    <a:bodyPr/>
                    <a:lstStyle/>
                    <a:p>
                      <a:pPr algn="ctr">
                        <a:lnSpc>
                          <a:spcPts val="2000"/>
                        </a:lnSpc>
                        <a:buNone/>
                      </a:pPr>
                      <a:r>
                        <a:rPr lang="zh-CN" sz="1600" kern="100">
                          <a:effectLst/>
                          <a:latin typeface="黑体" panose="02010609060101010101" pitchFamily="49" charset="-122"/>
                          <a:ea typeface="黑体" panose="02010609060101010101" pitchFamily="49" charset="-122"/>
                          <a:cs typeface="Times New Roman" panose="02020603050405020304" pitchFamily="18" charset="0"/>
                        </a:rPr>
                        <a:t>高强度硬煤岩</a:t>
                      </a:r>
                      <a:endParaRPr lang="zh-CN" sz="20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000"/>
                        </a:lnSpc>
                        <a:buNone/>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en-US" sz="1600" i="1" kern="100" baseline="-25000" dirty="0">
                          <a:effectLst/>
                          <a:latin typeface="Times New Roman" panose="02020603050405020304" pitchFamily="18" charset="0"/>
                          <a:ea typeface="宋体" panose="02010600030101010101" pitchFamily="2" charset="-122"/>
                          <a:cs typeface="Times New Roman" panose="02020603050405020304" pitchFamily="18" charset="0"/>
                        </a:rPr>
                        <a:t>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buNone/>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[17.4639, 9.4255, 7.6789, 131.4697, 12.9510]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484752"/>
                  </a:ext>
                </a:extLst>
              </a:tr>
            </a:tbl>
          </a:graphicData>
        </a:graphic>
      </p:graphicFrame>
    </p:spTree>
    <p:extLst>
      <p:ext uri="{BB962C8B-B14F-4D97-AF65-F5344CB8AC3E}">
        <p14:creationId xmlns:p14="http://schemas.microsoft.com/office/powerpoint/2010/main" val="82958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B2670-7907-B2AF-583E-832CCCDC4427}"/>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2EAA1E6A-355E-55C7-783F-E5C2428FB72B}"/>
              </a:ext>
            </a:extLst>
          </p:cNvPr>
          <p:cNvSpPr txBox="1">
            <a:spLocks noChangeArrowheads="1"/>
          </p:cNvSpPr>
          <p:nvPr/>
        </p:nvSpPr>
        <p:spPr bwMode="auto">
          <a:xfrm>
            <a:off x="1054800" y="1195200"/>
            <a:ext cx="5905295" cy="495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基于模糊</a:t>
            </a:r>
            <a:r>
              <a:rPr lang="en-US" altLang="zh-CN" b="0" dirty="0">
                <a:solidFill>
                  <a:srgbClr val="0000FF"/>
                </a:solidFill>
                <a:ea typeface="黑体" panose="02010609060101010101" pitchFamily="49" charset="-122"/>
              </a:rPr>
              <a:t>C</a:t>
            </a:r>
            <a:r>
              <a:rPr lang="zh-CN" altLang="en-US" b="0" dirty="0">
                <a:solidFill>
                  <a:srgbClr val="0000FF"/>
                </a:solidFill>
                <a:ea typeface="黑体" panose="02010609060101010101" pitchFamily="49" charset="-122"/>
              </a:rPr>
              <a:t>均值聚类的煤岩感知方法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去模糊化与单轴抗压强度量化</a:t>
            </a:r>
            <a:endParaRPr lang="zh-CN" altLang="en-US"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Times  New Roman"/>
                <a:ea typeface="黑体" panose="02010609060101010101" pitchFamily="49" charset="-122"/>
                <a:cs typeface="Times New Roman" panose="02020603050405020304" pitchFamily="18" charset="0"/>
                <a:sym typeface="+mn-ea"/>
              </a:rPr>
              <a:t>重心法去模糊化得到连续</a:t>
            </a:r>
            <a:r>
              <a:rPr lang="zh-CN" altLang="en-US" sz="1800" b="0" dirty="0">
                <a:solidFill>
                  <a:srgbClr val="EE0000"/>
                </a:solidFill>
                <a:latin typeface="Times  New Roman"/>
                <a:ea typeface="黑体" panose="02010609060101010101" pitchFamily="49" charset="-122"/>
                <a:cs typeface="Times New Roman" panose="02020603050405020304" pitchFamily="18" charset="0"/>
                <a:sym typeface="+mn-ea"/>
              </a:rPr>
              <a:t>单轴抗压强度值：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a:latin typeface="Times  New Roman"/>
                <a:ea typeface="黑体" panose="02010609060101010101" pitchFamily="49" charset="-122"/>
              </a:rPr>
              <a:t>u</a:t>
            </a:r>
            <a:r>
              <a:rPr lang="en-US" altLang="zh-CN" sz="1800" b="0" i="1" baseline="-25000" dirty="0">
                <a:latin typeface="Times  New Roman"/>
                <a:ea typeface="黑体" panose="02010609060101010101" pitchFamily="49" charset="-122"/>
              </a:rPr>
              <a:t>i1</a:t>
            </a:r>
            <a:r>
              <a:rPr lang="zh-CN" altLang="zh-CN" sz="1800" b="0" dirty="0">
                <a:latin typeface="Times  New Roman"/>
                <a:ea typeface="黑体" panose="02010609060101010101" pitchFamily="49" charset="-122"/>
              </a:rPr>
              <a:t>，</a:t>
            </a:r>
            <a:r>
              <a:rPr lang="en-US" altLang="zh-CN" sz="1800" b="0" i="1" dirty="0">
                <a:latin typeface="Times  New Roman"/>
                <a:ea typeface="黑体" panose="02010609060101010101" pitchFamily="49" charset="-122"/>
              </a:rPr>
              <a:t>u</a:t>
            </a:r>
            <a:r>
              <a:rPr lang="en-US" altLang="zh-CN" sz="1800" b="0" i="1" baseline="-25000" dirty="0">
                <a:latin typeface="Times  New Roman"/>
                <a:ea typeface="黑体" panose="02010609060101010101" pitchFamily="49" charset="-122"/>
              </a:rPr>
              <a:t>i2</a:t>
            </a:r>
            <a:r>
              <a:rPr lang="zh-CN" altLang="zh-CN" sz="1800" b="0" dirty="0">
                <a:latin typeface="Times  New Roman"/>
                <a:ea typeface="黑体" panose="02010609060101010101" pitchFamily="49" charset="-122"/>
              </a:rPr>
              <a:t>，</a:t>
            </a:r>
            <a:r>
              <a:rPr lang="en-US" altLang="zh-CN" sz="1800" b="0" i="1" dirty="0">
                <a:latin typeface="Times  New Roman"/>
                <a:ea typeface="黑体" panose="02010609060101010101" pitchFamily="49" charset="-122"/>
              </a:rPr>
              <a:t>u</a:t>
            </a:r>
            <a:r>
              <a:rPr lang="en-US" altLang="zh-CN" sz="1800" b="0" i="1" baseline="-25000" dirty="0">
                <a:latin typeface="Times  New Roman"/>
                <a:ea typeface="黑体" panose="02010609060101010101" pitchFamily="49" charset="-122"/>
              </a:rPr>
              <a:t>i3</a:t>
            </a:r>
            <a:r>
              <a:rPr lang="zh-CN" altLang="zh-CN" sz="1800" b="0" dirty="0">
                <a:latin typeface="Times  New Roman"/>
                <a:ea typeface="黑体" panose="02010609060101010101" pitchFamily="49" charset="-122"/>
              </a:rPr>
              <a:t>，分别为第</a:t>
            </a:r>
            <a:r>
              <a:rPr lang="en-US" altLang="zh-CN" sz="1800" b="0" i="1" dirty="0" err="1">
                <a:latin typeface="Times  New Roman"/>
                <a:ea typeface="黑体" panose="02010609060101010101" pitchFamily="49" charset="-122"/>
              </a:rPr>
              <a:t>i</a:t>
            </a:r>
            <a:r>
              <a:rPr lang="zh-CN" altLang="zh-CN" sz="1800" b="0" dirty="0">
                <a:latin typeface="Times  New Roman"/>
                <a:ea typeface="黑体" panose="02010609060101010101" pitchFamily="49" charset="-122"/>
              </a:rPr>
              <a:t>个数据点对软、中、硬煤岩的隶属度</a:t>
            </a:r>
            <a:endParaRPr lang="en-US" altLang="zh-CN" sz="1800" b="0" dirty="0">
              <a:latin typeface="Times  New Roman"/>
              <a:ea typeface="黑体" panose="02010609060101010101" pitchFamily="49" charset="-122"/>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err="1">
                <a:latin typeface="Times  New Roman"/>
                <a:ea typeface="黑体" panose="02010609060101010101" pitchFamily="49" charset="-122"/>
              </a:rPr>
              <a:t>y</a:t>
            </a:r>
            <a:r>
              <a:rPr lang="en-US" altLang="zh-CN" sz="1800" b="0" i="1" baseline="-25000" dirty="0" err="1">
                <a:latin typeface="Times  New Roman"/>
                <a:ea typeface="黑体" panose="02010609060101010101" pitchFamily="49" charset="-122"/>
              </a:rPr>
              <a:t>soft</a:t>
            </a:r>
            <a:r>
              <a:rPr lang="en-US" altLang="zh-CN" sz="1800" b="0" i="1" dirty="0">
                <a:latin typeface="Times  New Roman"/>
                <a:ea typeface="黑体" panose="02010609060101010101" pitchFamily="49" charset="-122"/>
              </a:rPr>
              <a:t> </a:t>
            </a:r>
            <a:r>
              <a:rPr lang="en-US" altLang="zh-CN" sz="1800" b="0" dirty="0">
                <a:latin typeface="Times  New Roman"/>
                <a:ea typeface="黑体" panose="02010609060101010101" pitchFamily="49" charset="-122"/>
              </a:rPr>
              <a:t>= 15.0 MPa</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err="1">
                <a:latin typeface="Times  New Roman"/>
                <a:ea typeface="黑体" panose="02010609060101010101" pitchFamily="49" charset="-122"/>
              </a:rPr>
              <a:t>y</a:t>
            </a:r>
            <a:r>
              <a:rPr lang="en-US" altLang="zh-CN" sz="1800" b="0" i="1" baseline="-25000" dirty="0" err="1">
                <a:latin typeface="Times  New Roman"/>
                <a:ea typeface="黑体" panose="02010609060101010101" pitchFamily="49" charset="-122"/>
              </a:rPr>
              <a:t>middle</a:t>
            </a:r>
            <a:r>
              <a:rPr lang="en-US" altLang="zh-CN" sz="1800" b="0" dirty="0">
                <a:latin typeface="Times  New Roman"/>
                <a:ea typeface="黑体" panose="02010609060101010101" pitchFamily="49" charset="-122"/>
              </a:rPr>
              <a:t> = 37.5 MPa</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en-US" altLang="zh-CN" sz="1800" b="0" i="1" dirty="0" err="1">
                <a:latin typeface="Times  New Roman"/>
                <a:ea typeface="黑体" panose="02010609060101010101" pitchFamily="49" charset="-122"/>
              </a:rPr>
              <a:t>y</a:t>
            </a:r>
            <a:r>
              <a:rPr lang="en-US" altLang="zh-CN" sz="1800" b="0" i="1" baseline="-25000" dirty="0" err="1">
                <a:latin typeface="Times  New Roman"/>
                <a:ea typeface="黑体" panose="02010609060101010101" pitchFamily="49" charset="-122"/>
              </a:rPr>
              <a:t>hard</a:t>
            </a:r>
            <a:r>
              <a:rPr lang="en-US" altLang="zh-CN" sz="1800" b="0" dirty="0">
                <a:latin typeface="Times  New Roman"/>
                <a:ea typeface="黑体" panose="02010609060101010101" pitchFamily="49" charset="-122"/>
              </a:rPr>
              <a:t>= 64.2 MPa </a:t>
            </a:r>
            <a:r>
              <a:rPr lang="zh-CN" altLang="zh-CN" sz="1800" b="0" dirty="0">
                <a:latin typeface="Times  New Roman"/>
                <a:ea typeface="黑体" panose="02010609060101010101" pitchFamily="49" charset="-122"/>
              </a:rPr>
              <a:t>为各软中硬区间的代表值</a:t>
            </a:r>
            <a:endParaRPr lang="en-US" altLang="zh-CN" sz="1800" b="0" dirty="0">
              <a:solidFill>
                <a:schemeClr val="bg2"/>
              </a:solidFill>
              <a:latin typeface="Times  New Roman"/>
              <a:ea typeface="黑体" panose="02010609060101010101" pitchFamily="49" charset="-122"/>
              <a:cs typeface="Times New Roman" panose="02020603050405020304" pitchFamily="18" charset="0"/>
              <a:sym typeface="+mn-ea"/>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27933848-E9E4-712E-BF5C-3923A386E887}"/>
              </a:ext>
            </a:extLst>
          </p:cNvPr>
          <p:cNvSpPr>
            <a:spLocks noGrp="1"/>
          </p:cNvSpPr>
          <p:nvPr>
            <p:ph type="sldNum" sz="quarter" idx="11"/>
          </p:nvPr>
        </p:nvSpPr>
        <p:spPr/>
        <p:txBody>
          <a:bodyPr/>
          <a:lstStyle/>
          <a:p>
            <a:pPr>
              <a:defRPr/>
            </a:pPr>
            <a:fld id="{95584045-8D34-47A5-81B9-53AE2D9309B4}" type="slidenum">
              <a:rPr lang="en-US" altLang="zh-CN" smtClean="0"/>
              <a:pPr>
                <a:defRPr/>
              </a:pPr>
              <a:t>16</a:t>
            </a:fld>
            <a:endParaRPr lang="en-US" altLang="zh-CN"/>
          </a:p>
        </p:txBody>
      </p:sp>
      <p:sp>
        <p:nvSpPr>
          <p:cNvPr id="6" name="Text Box 6">
            <a:extLst>
              <a:ext uri="{FF2B5EF4-FFF2-40B4-BE49-F238E27FC236}">
                <a16:creationId xmlns:a16="http://schemas.microsoft.com/office/drawing/2014/main" id="{0CC1E80D-C552-56B8-1F8A-80E36C5E979D}"/>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7B77FD71-80C8-3E14-C47C-E087BF493B9E}"/>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1E6B36C0-B059-AF4A-60D7-C2DA696D56C9}"/>
              </a:ext>
            </a:extLst>
          </p:cNvPr>
          <p:cNvSpPr txBox="1"/>
          <p:nvPr/>
        </p:nvSpPr>
        <p:spPr>
          <a:xfrm>
            <a:off x="7810088" y="3334311"/>
            <a:ext cx="3096575" cy="338554"/>
          </a:xfrm>
          <a:prstGeom prst="rect">
            <a:avLst/>
          </a:prstGeom>
          <a:noFill/>
        </p:spPr>
        <p:txBody>
          <a:bodyPr wrap="square">
            <a:spAutoFit/>
          </a:bodyPr>
          <a:lstStyle/>
          <a:p>
            <a:pPr algn="ctr" eaLnBrk="1" fontAlgn="auto">
              <a:spcBef>
                <a:spcPts val="0"/>
              </a:spcBef>
              <a:spcAft>
                <a:spcPts val="0"/>
              </a:spcAft>
            </a:pPr>
            <a:r>
              <a:rPr lang="zh-CN" altLang="en-US"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表  某煤矿井的地质资料</a:t>
            </a:r>
            <a:endParaRPr lang="zh-CN" altLang="zh-CN" sz="1600" b="0" kern="100" dirty="0">
              <a:solidFill>
                <a:srgbClr val="00336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Rectangle 7">
            <a:extLst>
              <a:ext uri="{FF2B5EF4-FFF2-40B4-BE49-F238E27FC236}">
                <a16:creationId xmlns:a16="http://schemas.microsoft.com/office/drawing/2014/main" id="{5B50CB7E-3811-E94D-70F7-8CD611E84844}"/>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E5C53121-ACC2-3BC7-EE91-4AB467B5FEE4}"/>
              </a:ext>
            </a:extLst>
          </p:cNvPr>
          <p:cNvGraphicFramePr>
            <a:graphicFrameLocks noGrp="1"/>
          </p:cNvGraphicFramePr>
          <p:nvPr>
            <p:extLst>
              <p:ext uri="{D42A27DB-BD31-4B8C-83A1-F6EECF244321}">
                <p14:modId xmlns:p14="http://schemas.microsoft.com/office/powerpoint/2010/main" val="2197067148"/>
              </p:ext>
            </p:extLst>
          </p:nvPr>
        </p:nvGraphicFramePr>
        <p:xfrm>
          <a:off x="7032104" y="3768211"/>
          <a:ext cx="4652545" cy="1673679"/>
        </p:xfrm>
        <a:graphic>
          <a:graphicData uri="http://schemas.openxmlformats.org/drawingml/2006/table">
            <a:tbl>
              <a:tblPr firstRow="1" bandRow="1">
                <a:tableStyleId>{5C22544A-7EE6-4342-B048-85BDC9FD1C3A}</a:tableStyleId>
              </a:tblPr>
              <a:tblGrid>
                <a:gridCol w="814578">
                  <a:extLst>
                    <a:ext uri="{9D8B030D-6E8A-4147-A177-3AD203B41FA5}">
                      <a16:colId xmlns:a16="http://schemas.microsoft.com/office/drawing/2014/main" val="4229027270"/>
                    </a:ext>
                  </a:extLst>
                </a:gridCol>
                <a:gridCol w="1345662">
                  <a:extLst>
                    <a:ext uri="{9D8B030D-6E8A-4147-A177-3AD203B41FA5}">
                      <a16:colId xmlns:a16="http://schemas.microsoft.com/office/drawing/2014/main" val="1540765625"/>
                    </a:ext>
                  </a:extLst>
                </a:gridCol>
                <a:gridCol w="1257666">
                  <a:extLst>
                    <a:ext uri="{9D8B030D-6E8A-4147-A177-3AD203B41FA5}">
                      <a16:colId xmlns:a16="http://schemas.microsoft.com/office/drawing/2014/main" val="72047286"/>
                    </a:ext>
                  </a:extLst>
                </a:gridCol>
                <a:gridCol w="1234639">
                  <a:extLst>
                    <a:ext uri="{9D8B030D-6E8A-4147-A177-3AD203B41FA5}">
                      <a16:colId xmlns:a16="http://schemas.microsoft.com/office/drawing/2014/main" val="1373465616"/>
                    </a:ext>
                  </a:extLst>
                </a:gridCol>
              </a:tblGrid>
              <a:tr h="269136">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类别</a:t>
                      </a:r>
                    </a:p>
                  </a:txBody>
                  <a:tcPr anchor="ctr"/>
                </a:tc>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软</a:t>
                      </a:r>
                    </a:p>
                  </a:txBody>
                  <a:tcPr anchor="ctr"/>
                </a:tc>
                <a:tc gridSpan="2">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硬</a:t>
                      </a:r>
                    </a:p>
                  </a:txBody>
                  <a:tcPr anchor="ctr"/>
                </a:tc>
                <a:tc hMerge="1">
                  <a:txBody>
                    <a:bodyPr/>
                    <a:lstStyle/>
                    <a:p>
                      <a:endParaRPr dirty="0"/>
                    </a:p>
                  </a:txBody>
                  <a:tcPr/>
                </a:tc>
                <a:extLst>
                  <a:ext uri="{0D108BD9-81ED-4DB2-BD59-A6C34878D82A}">
                    <a16:rowId xmlns:a16="http://schemas.microsoft.com/office/drawing/2014/main" val="3227255552"/>
                  </a:ext>
                </a:extLst>
              </a:tr>
              <a:tr h="470989">
                <a:tc>
                  <a:txBody>
                    <a:bodyPr/>
                    <a:lstStyle/>
                    <a:p>
                      <a:pPr marL="0" algn="ctr" defTabSz="914400" rtl="0" eaLnBrk="1" fontAlgn="ctr"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范围</a:t>
                      </a:r>
                    </a:p>
                  </a:txBody>
                  <a:tcPr anchor="ctr"/>
                </a:tc>
                <a:tc>
                  <a:txBody>
                    <a:bodyPr/>
                    <a:lstStyle/>
                    <a:p>
                      <a:pPr marL="0" algn="ctr" defTabSz="914400" rtl="0" eaLnBrk="1" fontAlgn="ctr" latinLnBrk="0" hangingPunct="1">
                        <a:lnSpc>
                          <a:spcPts val="2000"/>
                        </a:lnSpc>
                        <a:buNone/>
                      </a:pPr>
                      <a:r>
                        <a:rPr lang="en-US" altLang="zh-CN"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0-23.28MPa</a:t>
                      </a:r>
                      <a:endPar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a:tc>
                <a:tc gridSpan="2">
                  <a:txBody>
                    <a:bodyPr/>
                    <a:lstStyle/>
                    <a:p>
                      <a:pPr marL="0" marR="0" lvl="0" indent="0" algn="ctr" defTabSz="914400" rtl="0" eaLnBrk="1" fontAlgn="ctr" latinLnBrk="0" hangingPunct="1">
                        <a:lnSpc>
                          <a:spcPts val="2000"/>
                        </a:lnSpc>
                        <a:spcBef>
                          <a:spcPts val="0"/>
                        </a:spcBef>
                        <a:spcAft>
                          <a:spcPts val="0"/>
                        </a:spcAft>
                        <a:buClrTx/>
                        <a:buSzTx/>
                        <a:buFontTx/>
                        <a:buNone/>
                        <a:tabLst/>
                        <a:defRPr/>
                      </a:pPr>
                      <a:r>
                        <a:rPr lang="en-US" altLang="zh-CN"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10.8-78.4MPa</a:t>
                      </a:r>
                      <a:endPar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a:tc>
                <a:tc hMerge="1">
                  <a:txBody>
                    <a:bodyPr/>
                    <a:lstStyle/>
                    <a:p>
                      <a:endParaRPr dirty="0"/>
                    </a:p>
                  </a:txBody>
                  <a:tcPr/>
                </a:tc>
                <a:extLst>
                  <a:ext uri="{0D108BD9-81ED-4DB2-BD59-A6C34878D82A}">
                    <a16:rowId xmlns:a16="http://schemas.microsoft.com/office/drawing/2014/main" val="4213907346"/>
                  </a:ext>
                </a:extLst>
              </a:tr>
              <a:tr h="269136">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岩性</a:t>
                      </a:r>
                    </a:p>
                  </a:txBody>
                  <a:tcPr anchor="ctr"/>
                </a:tc>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煤</a:t>
                      </a:r>
                    </a:p>
                  </a:txBody>
                  <a:tcPr anchor="ctr"/>
                </a:tc>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泥岩</a:t>
                      </a:r>
                    </a:p>
                  </a:txBody>
                  <a:tcPr anchor="ctr"/>
                </a:tc>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砂岩</a:t>
                      </a:r>
                    </a:p>
                  </a:txBody>
                  <a:tcPr anchor="ctr"/>
                </a:tc>
                <a:extLst>
                  <a:ext uri="{0D108BD9-81ED-4DB2-BD59-A6C34878D82A}">
                    <a16:rowId xmlns:a16="http://schemas.microsoft.com/office/drawing/2014/main" val="4034351836"/>
                  </a:ext>
                </a:extLst>
              </a:tr>
              <a:tr h="470989">
                <a:tc>
                  <a:txBody>
                    <a:bodyPr/>
                    <a:lstStyle/>
                    <a:p>
                      <a:pPr marL="0" algn="ctr" defTabSz="914400" rtl="0" eaLnBrk="1" latinLnBrk="0" hangingPunct="1">
                        <a:lnSpc>
                          <a:spcPts val="2000"/>
                        </a:lnSpc>
                        <a:buNone/>
                      </a:pPr>
                      <a:r>
                        <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范围</a:t>
                      </a:r>
                    </a:p>
                  </a:txBody>
                  <a:tcPr anchor="ctr"/>
                </a:tc>
                <a:tc>
                  <a:txBody>
                    <a:bodyPr/>
                    <a:lstStyle/>
                    <a:p>
                      <a:pPr marL="0" algn="ctr" defTabSz="914400" rtl="0" eaLnBrk="1" fontAlgn="ctr" latinLnBrk="0" hangingPunct="1">
                        <a:lnSpc>
                          <a:spcPts val="2000"/>
                        </a:lnSpc>
                        <a:buNone/>
                      </a:pPr>
                      <a:r>
                        <a:rPr lang="en-US" altLang="zh-CN"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0-23.28MPa</a:t>
                      </a:r>
                      <a:endPar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a:tc>
                <a:tc>
                  <a:txBody>
                    <a:bodyPr/>
                    <a:lstStyle/>
                    <a:p>
                      <a:pPr marL="0" algn="ctr" defTabSz="914400" rtl="0" eaLnBrk="1" latinLnBrk="0" hangingPunct="1">
                        <a:lnSpc>
                          <a:spcPts val="2000"/>
                        </a:lnSpc>
                        <a:buNone/>
                      </a:pPr>
                      <a:r>
                        <a:rPr lang="en-US" altLang="zh-CN"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10.8-69.3MPa</a:t>
                      </a:r>
                      <a:endPar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a:tc>
                <a:tc>
                  <a:txBody>
                    <a:bodyPr/>
                    <a:lstStyle/>
                    <a:p>
                      <a:pPr marL="0" algn="ctr" defTabSz="914400" rtl="0" eaLnBrk="1" latinLnBrk="0" hangingPunct="1">
                        <a:lnSpc>
                          <a:spcPts val="2000"/>
                        </a:lnSpc>
                        <a:buNone/>
                      </a:pPr>
                      <a:r>
                        <a:rPr lang="en-US" altLang="zh-CN"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rPr>
                        <a:t>25.3-78.4MPa</a:t>
                      </a:r>
                      <a:endParaRPr lang="zh-CN" altLang="en-US" sz="1600" b="0" kern="100" dirty="0">
                        <a:solidFill>
                          <a:schemeClr val="bg2"/>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3443903043"/>
                  </a:ext>
                </a:extLst>
              </a:tr>
            </a:tbl>
          </a:graphicData>
        </a:graphic>
      </p:graphicFrame>
      <p:graphicFrame>
        <p:nvGraphicFramePr>
          <p:cNvPr id="4" name="对象 3">
            <a:extLst>
              <a:ext uri="{FF2B5EF4-FFF2-40B4-BE49-F238E27FC236}">
                <a16:creationId xmlns:a16="http://schemas.microsoft.com/office/drawing/2014/main" id="{0316D22D-DC49-3BAC-CF80-64F9CAE1DE81}"/>
              </a:ext>
            </a:extLst>
          </p:cNvPr>
          <p:cNvGraphicFramePr>
            <a:graphicFrameLocks noChangeAspect="1"/>
          </p:cNvGraphicFramePr>
          <p:nvPr>
            <p:extLst>
              <p:ext uri="{D42A27DB-BD31-4B8C-83A1-F6EECF244321}">
                <p14:modId xmlns:p14="http://schemas.microsoft.com/office/powerpoint/2010/main" val="2467267708"/>
              </p:ext>
            </p:extLst>
          </p:nvPr>
        </p:nvGraphicFramePr>
        <p:xfrm>
          <a:off x="2351584" y="2747831"/>
          <a:ext cx="3024336" cy="631293"/>
        </p:xfrm>
        <a:graphic>
          <a:graphicData uri="http://schemas.openxmlformats.org/presentationml/2006/ole">
            <mc:AlternateContent xmlns:mc="http://schemas.openxmlformats.org/markup-compatibility/2006">
              <mc:Choice xmlns:v="urn:schemas-microsoft-com:vml" Requires="v">
                <p:oleObj name="Equation" r:id="rId2" imgW="1961751" imgH="409636" progId="Equation.DSMT4">
                  <p:embed/>
                </p:oleObj>
              </mc:Choice>
              <mc:Fallback>
                <p:oleObj name="Equation" r:id="rId2" imgW="1961751" imgH="409636" progId="Equation.DSMT4">
                  <p:embed/>
                  <p:pic>
                    <p:nvPicPr>
                      <p:cNvPr id="0" name=""/>
                      <p:cNvPicPr/>
                      <p:nvPr/>
                    </p:nvPicPr>
                    <p:blipFill>
                      <a:blip r:embed="rId3"/>
                      <a:stretch>
                        <a:fillRect/>
                      </a:stretch>
                    </p:blipFill>
                    <p:spPr>
                      <a:xfrm>
                        <a:off x="2351584" y="2747831"/>
                        <a:ext cx="3024336" cy="631293"/>
                      </a:xfrm>
                      <a:prstGeom prst="rect">
                        <a:avLst/>
                      </a:prstGeom>
                    </p:spPr>
                  </p:pic>
                </p:oleObj>
              </mc:Fallback>
            </mc:AlternateContent>
          </a:graphicData>
        </a:graphic>
      </p:graphicFrame>
    </p:spTree>
    <p:extLst>
      <p:ext uri="{BB962C8B-B14F-4D97-AF65-F5344CB8AC3E}">
        <p14:creationId xmlns:p14="http://schemas.microsoft.com/office/powerpoint/2010/main" val="206915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FCDA5-37FD-C194-EC4D-EF14B6724820}"/>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9FABA63A-4B83-1D3A-D6E2-C2C8FB1FF31D}"/>
              </a:ext>
            </a:extLst>
          </p:cNvPr>
          <p:cNvSpPr txBox="1">
            <a:spLocks noChangeArrowheads="1"/>
          </p:cNvSpPr>
          <p:nvPr/>
        </p:nvSpPr>
        <p:spPr bwMode="auto">
          <a:xfrm>
            <a:off x="1054800" y="1195200"/>
            <a:ext cx="6697384" cy="58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基于模糊</a:t>
            </a:r>
            <a:r>
              <a:rPr lang="en-US" altLang="zh-CN" b="0" dirty="0">
                <a:solidFill>
                  <a:srgbClr val="0000FF"/>
                </a:solidFill>
                <a:ea typeface="黑体" panose="02010609060101010101" pitchFamily="49" charset="-122"/>
              </a:rPr>
              <a:t>C</a:t>
            </a:r>
            <a:r>
              <a:rPr lang="zh-CN" altLang="en-US" b="0" dirty="0">
                <a:solidFill>
                  <a:srgbClr val="0000FF"/>
                </a:solidFill>
                <a:ea typeface="黑体" panose="02010609060101010101" pitchFamily="49" charset="-122"/>
              </a:rPr>
              <a:t>均值聚类的煤岩感知方法</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数据采集</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主泵压力</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给进压力</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给进速度</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数据预处理</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去除异常值</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latin typeface="Times  New Roman"/>
                <a:ea typeface="黑体" panose="02010609060101010101" pitchFamily="49" charset="-122"/>
                <a:sym typeface="+mn-ea"/>
              </a:rPr>
              <a:t>隶属度计算：将归一化数据代入预训练的</a:t>
            </a:r>
            <a:r>
              <a:rPr lang="en-US" altLang="zh-CN" sz="1800" b="0" dirty="0">
                <a:latin typeface="Times  New Roman"/>
                <a:ea typeface="黑体" panose="02010609060101010101" pitchFamily="49" charset="-122"/>
                <a:sym typeface="+mn-ea"/>
              </a:rPr>
              <a:t>FCM</a:t>
            </a:r>
            <a:r>
              <a:rPr lang="zh-CN" altLang="en-US" sz="1800" b="0" dirty="0">
                <a:latin typeface="Times  New Roman"/>
                <a:ea typeface="黑体" panose="02010609060101010101" pitchFamily="49" charset="-122"/>
                <a:sym typeface="+mn-ea"/>
              </a:rPr>
              <a:t>模型，使用固定的聚类中心</a:t>
            </a:r>
            <a:r>
              <a:rPr lang="en-US" altLang="zh-CN" sz="1800" b="0" dirty="0" err="1">
                <a:latin typeface="Times  New Roman"/>
                <a:ea typeface="黑体" panose="02010609060101010101" pitchFamily="49" charset="-122"/>
                <a:sym typeface="+mn-ea"/>
              </a:rPr>
              <a:t>c</a:t>
            </a:r>
            <a:r>
              <a:rPr lang="en-US" altLang="zh-CN" sz="1400" b="0" dirty="0" err="1">
                <a:latin typeface="Times  New Roman"/>
                <a:ea typeface="黑体" panose="02010609060101010101" pitchFamily="49" charset="-122"/>
                <a:sym typeface="+mn-ea"/>
              </a:rPr>
              <a:t>j</a:t>
            </a:r>
            <a:r>
              <a:rPr lang="zh-CN" altLang="en-US" sz="1800" b="0" dirty="0">
                <a:latin typeface="Times  New Roman"/>
                <a:ea typeface="黑体" panose="02010609060101010101" pitchFamily="49" charset="-122"/>
                <a:sym typeface="+mn-ea"/>
              </a:rPr>
              <a:t>计算隶属度矩阵</a:t>
            </a:r>
            <a:r>
              <a:rPr lang="en-US" altLang="zh-CN" sz="1800" b="0" dirty="0">
                <a:latin typeface="Times  New Roman"/>
                <a:ea typeface="黑体" panose="02010609060101010101" pitchFamily="49" charset="-122"/>
                <a:sym typeface="+mn-ea"/>
              </a:rPr>
              <a:t>U</a:t>
            </a: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强度量化：通过去模糊化公式计算</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单轴抗压强度</a:t>
            </a:r>
            <a:r>
              <a:rPr lang="en-US" altLang="zh-CN" sz="1800" b="0" dirty="0">
                <a:solidFill>
                  <a:srgbClr val="EE0000"/>
                </a:solidFill>
                <a:latin typeface="Calibri"/>
                <a:ea typeface="黑体" panose="02010609060101010101" pitchFamily="49" charset="-122"/>
                <a:cs typeface="Times New Roman" panose="02020603050405020304" pitchFamily="18" charset="0"/>
                <a:sym typeface="+mn-ea"/>
              </a:rPr>
              <a:t>σ</a:t>
            </a:r>
            <a:endParaRPr lang="zh-CN" altLang="en-US" sz="1800" b="0" dirty="0">
              <a:solidFill>
                <a:srgbClr val="EE0000"/>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CA650965-219E-6EB8-57B3-AEFD04D0D868}"/>
              </a:ext>
            </a:extLst>
          </p:cNvPr>
          <p:cNvSpPr>
            <a:spLocks noGrp="1"/>
          </p:cNvSpPr>
          <p:nvPr>
            <p:ph type="sldNum" sz="quarter" idx="11"/>
          </p:nvPr>
        </p:nvSpPr>
        <p:spPr/>
        <p:txBody>
          <a:bodyPr/>
          <a:lstStyle/>
          <a:p>
            <a:pPr>
              <a:defRPr/>
            </a:pPr>
            <a:fld id="{95584045-8D34-47A5-81B9-53AE2D9309B4}" type="slidenum">
              <a:rPr lang="en-US" altLang="zh-CN" smtClean="0"/>
              <a:pPr>
                <a:defRPr/>
              </a:pPr>
              <a:t>17</a:t>
            </a:fld>
            <a:endParaRPr lang="en-US" altLang="zh-CN"/>
          </a:p>
        </p:txBody>
      </p:sp>
      <p:sp>
        <p:nvSpPr>
          <p:cNvPr id="6" name="Text Box 6">
            <a:extLst>
              <a:ext uri="{FF2B5EF4-FFF2-40B4-BE49-F238E27FC236}">
                <a16:creationId xmlns:a16="http://schemas.microsoft.com/office/drawing/2014/main" id="{FEBE40AB-0D65-C9F7-EAE7-5E6465F97511}"/>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A5E39B9F-F8E4-EA1D-0542-37E959194ED4}"/>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8" name="对象 7">
            <a:extLst>
              <a:ext uri="{FF2B5EF4-FFF2-40B4-BE49-F238E27FC236}">
                <a16:creationId xmlns:a16="http://schemas.microsoft.com/office/drawing/2014/main" id="{117AD3D9-695A-A5B0-792F-1423EBC57F47}"/>
              </a:ext>
            </a:extLst>
          </p:cNvPr>
          <p:cNvGraphicFramePr>
            <a:graphicFrameLocks noChangeAspect="1"/>
          </p:cNvGraphicFramePr>
          <p:nvPr>
            <p:extLst>
              <p:ext uri="{D42A27DB-BD31-4B8C-83A1-F6EECF244321}">
                <p14:modId xmlns:p14="http://schemas.microsoft.com/office/powerpoint/2010/main" val="3501888620"/>
              </p:ext>
            </p:extLst>
          </p:nvPr>
        </p:nvGraphicFramePr>
        <p:xfrm>
          <a:off x="8109736" y="1962084"/>
          <a:ext cx="3884728" cy="4532845"/>
        </p:xfrm>
        <a:graphic>
          <a:graphicData uri="http://schemas.openxmlformats.org/presentationml/2006/ole">
            <mc:AlternateContent xmlns:mc="http://schemas.openxmlformats.org/markup-compatibility/2006">
              <mc:Choice xmlns:v="urn:schemas-microsoft-com:vml" Requires="v">
                <p:oleObj name="Visio" r:id="rId2" imgW="2872916" imgH="3360557" progId="Visio.Drawing.15">
                  <p:embed/>
                </p:oleObj>
              </mc:Choice>
              <mc:Fallback>
                <p:oleObj name="Visio" r:id="rId2" imgW="2872916" imgH="3360557"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736" y="1962084"/>
                        <a:ext cx="3884728" cy="4532845"/>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752F794D-A5BD-7A8C-5FA9-4D2C5E955D57}"/>
              </a:ext>
            </a:extLst>
          </p:cNvPr>
          <p:cNvSpPr txBox="1"/>
          <p:nvPr/>
        </p:nvSpPr>
        <p:spPr>
          <a:xfrm>
            <a:off x="2711624" y="2348880"/>
            <a:ext cx="2327920" cy="952825"/>
          </a:xfrm>
          <a:prstGeom prst="rect">
            <a:avLst/>
          </a:prstGeom>
          <a:noFill/>
        </p:spPr>
        <p:txBody>
          <a:bodyPr wrap="square">
            <a:spAutoFit/>
          </a:bodyPr>
          <a:lstStyle/>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回转速度</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扭矩</a:t>
            </a:r>
          </a:p>
        </p:txBody>
      </p:sp>
      <p:sp>
        <p:nvSpPr>
          <p:cNvPr id="12" name="文本框 11">
            <a:extLst>
              <a:ext uri="{FF2B5EF4-FFF2-40B4-BE49-F238E27FC236}">
                <a16:creationId xmlns:a16="http://schemas.microsoft.com/office/drawing/2014/main" id="{97D90D23-E60D-E7B6-EE87-0992D65E9CE0}"/>
              </a:ext>
            </a:extLst>
          </p:cNvPr>
          <p:cNvSpPr txBox="1"/>
          <p:nvPr/>
        </p:nvSpPr>
        <p:spPr>
          <a:xfrm>
            <a:off x="2771480" y="4301806"/>
            <a:ext cx="2831976" cy="460382"/>
          </a:xfrm>
          <a:prstGeom prst="rect">
            <a:avLst/>
          </a:prstGeom>
          <a:noFill/>
        </p:spPr>
        <p:txBody>
          <a:bodyPr wrap="square">
            <a:spAutoFit/>
          </a:bodyPr>
          <a:lstStyle/>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滑动均值滤波</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397667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D0598-BA43-1EC0-07E4-9CCA45CC1685}"/>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F04F4914-0BD4-2E91-8E63-6B0D31380393}"/>
              </a:ext>
            </a:extLst>
          </p:cNvPr>
          <p:cNvSpPr txBox="1">
            <a:spLocks noChangeArrowheads="1"/>
          </p:cNvSpPr>
          <p:nvPr/>
        </p:nvSpPr>
        <p:spPr bwMode="auto">
          <a:xfrm>
            <a:off x="1054800" y="1195200"/>
            <a:ext cx="6697384" cy="119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两种煤岩感知方法的比较</a:t>
            </a:r>
          </a:p>
          <a:p>
            <a:pPr lvl="1">
              <a:lnSpc>
                <a:spcPct val="200000"/>
              </a:lnSpc>
              <a:buClr>
                <a:srgbClr val="FF0000"/>
              </a:buClr>
              <a:buSzPct val="90000"/>
              <a:buFont typeface="Wingdings" panose="05000000000000000000" pitchFamily="2" charset="2"/>
              <a:buChar char="p"/>
            </a:pP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3A229996-C46E-5E75-9758-8A375E2053E6}"/>
              </a:ext>
            </a:extLst>
          </p:cNvPr>
          <p:cNvSpPr>
            <a:spLocks noGrp="1"/>
          </p:cNvSpPr>
          <p:nvPr>
            <p:ph type="sldNum" sz="quarter" idx="11"/>
          </p:nvPr>
        </p:nvSpPr>
        <p:spPr/>
        <p:txBody>
          <a:bodyPr/>
          <a:lstStyle/>
          <a:p>
            <a:pPr>
              <a:defRPr/>
            </a:pPr>
            <a:fld id="{95584045-8D34-47A5-81B9-53AE2D9309B4}" type="slidenum">
              <a:rPr lang="en-US" altLang="zh-CN" smtClean="0"/>
              <a:pPr>
                <a:defRPr/>
              </a:pPr>
              <a:t>18</a:t>
            </a:fld>
            <a:endParaRPr lang="en-US" altLang="zh-CN"/>
          </a:p>
        </p:txBody>
      </p:sp>
      <p:sp>
        <p:nvSpPr>
          <p:cNvPr id="6" name="Text Box 6">
            <a:extLst>
              <a:ext uri="{FF2B5EF4-FFF2-40B4-BE49-F238E27FC236}">
                <a16:creationId xmlns:a16="http://schemas.microsoft.com/office/drawing/2014/main" id="{8F7B13AC-776E-8328-4794-B75727742EA3}"/>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6FCEA4A2-EF5A-6932-ED5E-2B83F89FFF28}"/>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4" name="表格 3">
            <a:extLst>
              <a:ext uri="{FF2B5EF4-FFF2-40B4-BE49-F238E27FC236}">
                <a16:creationId xmlns:a16="http://schemas.microsoft.com/office/drawing/2014/main" id="{D2C03ADF-D8DC-41F5-424E-B6DB9ADE1165}"/>
              </a:ext>
            </a:extLst>
          </p:cNvPr>
          <p:cNvGraphicFramePr>
            <a:graphicFrameLocks noGrp="1"/>
          </p:cNvGraphicFramePr>
          <p:nvPr>
            <p:extLst>
              <p:ext uri="{D42A27DB-BD31-4B8C-83A1-F6EECF244321}">
                <p14:modId xmlns:p14="http://schemas.microsoft.com/office/powerpoint/2010/main" val="3752313343"/>
              </p:ext>
            </p:extLst>
          </p:nvPr>
        </p:nvGraphicFramePr>
        <p:xfrm>
          <a:off x="2063552" y="2636914"/>
          <a:ext cx="7920881" cy="3175233"/>
        </p:xfrm>
        <a:graphic>
          <a:graphicData uri="http://schemas.openxmlformats.org/drawingml/2006/table">
            <a:tbl>
              <a:tblPr firstRow="1" firstCol="1" bandRow="1">
                <a:tableStyleId>{5C22544A-7EE6-4342-B048-85BDC9FD1C3A}</a:tableStyleId>
              </a:tblPr>
              <a:tblGrid>
                <a:gridCol w="1980489">
                  <a:extLst>
                    <a:ext uri="{9D8B030D-6E8A-4147-A177-3AD203B41FA5}">
                      <a16:colId xmlns:a16="http://schemas.microsoft.com/office/drawing/2014/main" val="222468176"/>
                    </a:ext>
                  </a:extLst>
                </a:gridCol>
                <a:gridCol w="2484007">
                  <a:extLst>
                    <a:ext uri="{9D8B030D-6E8A-4147-A177-3AD203B41FA5}">
                      <a16:colId xmlns:a16="http://schemas.microsoft.com/office/drawing/2014/main" val="2895783700"/>
                    </a:ext>
                  </a:extLst>
                </a:gridCol>
                <a:gridCol w="3456385">
                  <a:extLst>
                    <a:ext uri="{9D8B030D-6E8A-4147-A177-3AD203B41FA5}">
                      <a16:colId xmlns:a16="http://schemas.microsoft.com/office/drawing/2014/main" val="1843318945"/>
                    </a:ext>
                  </a:extLst>
                </a:gridCol>
              </a:tblGrid>
              <a:tr h="456058">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感知方法</a:t>
                      </a:r>
                    </a:p>
                  </a:txBody>
                  <a:tcPr marL="68580" marR="68580" marT="0" marB="0" anchor="ctr"/>
                </a:tc>
                <a:tc>
                  <a:txBody>
                    <a:bodyPr/>
                    <a:lstStyle/>
                    <a:p>
                      <a:pPr algn="ctr">
                        <a:lnSpc>
                          <a:spcPct val="150000"/>
                        </a:lnSpc>
                        <a:buNone/>
                      </a:pPr>
                      <a:r>
                        <a:rPr lang="zh-CN" altLang="en-US" sz="2000" b="0" kern="1200">
                          <a:solidFill>
                            <a:schemeClr val="tx1"/>
                          </a:solidFill>
                          <a:latin typeface="Times  New Roman"/>
                          <a:ea typeface="黑体" panose="02010609060101010101" pitchFamily="49" charset="-122"/>
                          <a:cs typeface="+mn-cs"/>
                        </a:rPr>
                        <a:t>原理</a:t>
                      </a:r>
                    </a:p>
                  </a:txBody>
                  <a:tcPr marL="68580" marR="68580" marT="0" marB="0" anchor="ctr"/>
                </a:tc>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适用性</a:t>
                      </a:r>
                    </a:p>
                  </a:txBody>
                  <a:tcPr marL="68580" marR="68580" marT="0" marB="0" anchor="ctr"/>
                </a:tc>
                <a:extLst>
                  <a:ext uri="{0D108BD9-81ED-4DB2-BD59-A6C34878D82A}">
                    <a16:rowId xmlns:a16="http://schemas.microsoft.com/office/drawing/2014/main" val="2617012084"/>
                  </a:ext>
                </a:extLst>
              </a:tr>
              <a:tr h="1405423">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基于钻柱动力学</a:t>
                      </a:r>
                    </a:p>
                  </a:txBody>
                  <a:tcPr marL="68580" marR="68580" marT="0" marB="0" anchor="ctr"/>
                </a:tc>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钻头</a:t>
                      </a:r>
                      <a:r>
                        <a:rPr lang="en-US" sz="2000" b="0" kern="1200" dirty="0">
                          <a:solidFill>
                            <a:schemeClr val="tx1"/>
                          </a:solidFill>
                          <a:latin typeface="Times  New Roman"/>
                          <a:ea typeface="黑体" panose="02010609060101010101" pitchFamily="49" charset="-122"/>
                          <a:cs typeface="+mn-cs"/>
                        </a:rPr>
                        <a:t>-</a:t>
                      </a:r>
                      <a:r>
                        <a:rPr lang="zh-CN" altLang="en-US" sz="2000" b="0" kern="1200" dirty="0">
                          <a:solidFill>
                            <a:schemeClr val="tx1"/>
                          </a:solidFill>
                          <a:latin typeface="Times  New Roman"/>
                          <a:ea typeface="黑体" panose="02010609060101010101" pitchFamily="49" charset="-122"/>
                          <a:cs typeface="+mn-cs"/>
                        </a:rPr>
                        <a:t>煤岩相互作用的</a:t>
                      </a:r>
                      <a:r>
                        <a:rPr lang="zh-CN" altLang="en-US" sz="2000" b="0" kern="1200" dirty="0">
                          <a:solidFill>
                            <a:srgbClr val="EE0000"/>
                          </a:solidFill>
                          <a:latin typeface="Times  New Roman"/>
                          <a:ea typeface="黑体" panose="02010609060101010101" pitchFamily="49" charset="-122"/>
                          <a:cs typeface="+mn-cs"/>
                        </a:rPr>
                        <a:t>力学分析</a:t>
                      </a:r>
                    </a:p>
                  </a:txBody>
                  <a:tcPr marL="68580" marR="68580" marT="0" marB="0" anchor="ctr"/>
                </a:tc>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需要提前标定钻机参数，</a:t>
                      </a:r>
                      <a:endParaRPr lang="en-US" altLang="zh-CN" sz="2000" b="0" kern="1200" dirty="0">
                        <a:solidFill>
                          <a:schemeClr val="tx1"/>
                        </a:solidFill>
                        <a:latin typeface="Times  New Roman"/>
                        <a:ea typeface="黑体" panose="02010609060101010101" pitchFamily="49" charset="-122"/>
                        <a:cs typeface="+mn-cs"/>
                      </a:endParaRPr>
                    </a:p>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适合</a:t>
                      </a:r>
                      <a:r>
                        <a:rPr lang="zh-CN" altLang="en-US" sz="2000" b="0" kern="1200" dirty="0">
                          <a:solidFill>
                            <a:srgbClr val="EE0000"/>
                          </a:solidFill>
                          <a:latin typeface="Times  New Roman"/>
                          <a:ea typeface="黑体" panose="02010609060101010101" pitchFamily="49" charset="-122"/>
                          <a:cs typeface="+mn-cs"/>
                        </a:rPr>
                        <a:t>参数已知、工况稳定</a:t>
                      </a:r>
                      <a:r>
                        <a:rPr lang="zh-CN" altLang="en-US" sz="2000" b="0" kern="1200" dirty="0">
                          <a:solidFill>
                            <a:schemeClr val="tx1"/>
                          </a:solidFill>
                          <a:latin typeface="Times  New Roman"/>
                          <a:ea typeface="黑体" panose="02010609060101010101" pitchFamily="49" charset="-122"/>
                          <a:cs typeface="+mn-cs"/>
                        </a:rPr>
                        <a:t>的场景</a:t>
                      </a:r>
                    </a:p>
                  </a:txBody>
                  <a:tcPr marL="68580" marR="68580" marT="0" marB="0" anchor="ctr"/>
                </a:tc>
                <a:extLst>
                  <a:ext uri="{0D108BD9-81ED-4DB2-BD59-A6C34878D82A}">
                    <a16:rowId xmlns:a16="http://schemas.microsoft.com/office/drawing/2014/main" val="759456059"/>
                  </a:ext>
                </a:extLst>
              </a:tr>
              <a:tr h="1054067">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基于模糊</a:t>
                      </a:r>
                      <a:r>
                        <a:rPr lang="en-US" altLang="zh-CN" sz="2000" b="0" kern="1200" dirty="0">
                          <a:solidFill>
                            <a:schemeClr val="tx1"/>
                          </a:solidFill>
                          <a:latin typeface="Times  New Roman"/>
                          <a:ea typeface="黑体" panose="02010609060101010101" pitchFamily="49" charset="-122"/>
                          <a:cs typeface="+mn-cs"/>
                        </a:rPr>
                        <a:t>C</a:t>
                      </a:r>
                      <a:r>
                        <a:rPr lang="zh-CN" altLang="en-US" sz="2000" b="0" kern="1200" dirty="0">
                          <a:solidFill>
                            <a:schemeClr val="tx1"/>
                          </a:solidFill>
                          <a:latin typeface="Times  New Roman"/>
                          <a:ea typeface="黑体" panose="02010609060101010101" pitchFamily="49" charset="-122"/>
                          <a:cs typeface="+mn-cs"/>
                        </a:rPr>
                        <a:t>均值聚类</a:t>
                      </a:r>
                    </a:p>
                  </a:txBody>
                  <a:tcPr marL="68580" marR="68580" marT="0" marB="0" anchor="ctr"/>
                </a:tc>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通过</a:t>
                      </a:r>
                      <a:r>
                        <a:rPr lang="zh-CN" altLang="en-US" sz="2000" b="0" kern="1200" dirty="0">
                          <a:solidFill>
                            <a:srgbClr val="EE0000"/>
                          </a:solidFill>
                          <a:latin typeface="Times  New Roman"/>
                          <a:ea typeface="黑体" panose="02010609060101010101" pitchFamily="49" charset="-122"/>
                          <a:cs typeface="+mn-cs"/>
                        </a:rPr>
                        <a:t>数据驱动</a:t>
                      </a:r>
                      <a:r>
                        <a:rPr lang="zh-CN" altLang="en-US" sz="2000" b="0" kern="1200" dirty="0">
                          <a:solidFill>
                            <a:schemeClr val="tx1"/>
                          </a:solidFill>
                          <a:latin typeface="Times  New Roman"/>
                          <a:ea typeface="黑体" panose="02010609060101010101" pitchFamily="49" charset="-122"/>
                          <a:cs typeface="+mn-cs"/>
                        </a:rPr>
                        <a:t>的统计学习提取特征模式</a:t>
                      </a:r>
                    </a:p>
                  </a:txBody>
                  <a:tcPr marL="68580" marR="68580" marT="0" marB="0" anchor="ctr"/>
                </a:tc>
                <a:tc>
                  <a:txBody>
                    <a:bodyPr/>
                    <a:lstStyle/>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无需标定复杂的钻柱参数，</a:t>
                      </a:r>
                      <a:endParaRPr lang="en-US" altLang="zh-CN" sz="2000" b="0" kern="1200" dirty="0">
                        <a:solidFill>
                          <a:schemeClr val="tx1"/>
                        </a:solidFill>
                        <a:latin typeface="Times  New Roman"/>
                        <a:ea typeface="黑体" panose="02010609060101010101" pitchFamily="49" charset="-122"/>
                        <a:cs typeface="+mn-cs"/>
                      </a:endParaRPr>
                    </a:p>
                    <a:p>
                      <a:pPr algn="ctr">
                        <a:lnSpc>
                          <a:spcPct val="150000"/>
                        </a:lnSpc>
                        <a:buNone/>
                      </a:pPr>
                      <a:r>
                        <a:rPr lang="zh-CN" altLang="en-US" sz="2000" b="0" kern="1200" dirty="0">
                          <a:solidFill>
                            <a:schemeClr val="tx1"/>
                          </a:solidFill>
                          <a:latin typeface="Times  New Roman"/>
                          <a:ea typeface="黑体" panose="02010609060101010101" pitchFamily="49" charset="-122"/>
                          <a:cs typeface="+mn-cs"/>
                        </a:rPr>
                        <a:t>适合</a:t>
                      </a:r>
                      <a:r>
                        <a:rPr lang="zh-CN" altLang="en-US" sz="2000" b="0" kern="1200" dirty="0">
                          <a:solidFill>
                            <a:srgbClr val="EE0000"/>
                          </a:solidFill>
                          <a:latin typeface="Times  New Roman"/>
                          <a:ea typeface="黑体" panose="02010609060101010101" pitchFamily="49" charset="-122"/>
                          <a:cs typeface="+mn-cs"/>
                        </a:rPr>
                        <a:t>复杂工况或参数难以标定的场景</a:t>
                      </a:r>
                    </a:p>
                  </a:txBody>
                  <a:tcPr marL="68580" marR="68580" marT="0" marB="0" anchor="ctr"/>
                </a:tc>
                <a:extLst>
                  <a:ext uri="{0D108BD9-81ED-4DB2-BD59-A6C34878D82A}">
                    <a16:rowId xmlns:a16="http://schemas.microsoft.com/office/drawing/2014/main" val="3345984311"/>
                  </a:ext>
                </a:extLst>
              </a:tr>
            </a:tbl>
          </a:graphicData>
        </a:graphic>
      </p:graphicFrame>
    </p:spTree>
    <p:extLst>
      <p:ext uri="{BB962C8B-B14F-4D97-AF65-F5344CB8AC3E}">
        <p14:creationId xmlns:p14="http://schemas.microsoft.com/office/powerpoint/2010/main" val="40594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9527-39D4-6DA7-539D-72A0A0B58602}"/>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3D7A8AD3-5A3E-F9DD-C3D4-FCA344FA0DBC}"/>
              </a:ext>
            </a:extLst>
          </p:cNvPr>
          <p:cNvSpPr txBox="1">
            <a:spLocks noChangeArrowheads="1"/>
          </p:cNvSpPr>
          <p:nvPr/>
        </p:nvSpPr>
        <p:spPr bwMode="auto">
          <a:xfrm>
            <a:off x="1054800" y="1195200"/>
            <a:ext cx="9793728" cy="361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仿真数据预处理与分析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数据来源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现场：安徽淮北某矿场</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煤岩强度分析：砂岩 </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&gt;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泥岩</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&gt;</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煤矸石 </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&gt;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煤</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钻进深度：</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60-70m</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钻进参数：动力头给进压力、动力头给进速度、动力头转速、人工标记的煤岩类型等</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数据量：</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165985</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条</a:t>
            </a:r>
          </a:p>
        </p:txBody>
      </p:sp>
      <p:sp>
        <p:nvSpPr>
          <p:cNvPr id="2" name="灯片编号占位符 1">
            <a:extLst>
              <a:ext uri="{FF2B5EF4-FFF2-40B4-BE49-F238E27FC236}">
                <a16:creationId xmlns:a16="http://schemas.microsoft.com/office/drawing/2014/main" id="{AFAD5A35-F6A5-34B0-B028-921935372F78}"/>
              </a:ext>
            </a:extLst>
          </p:cNvPr>
          <p:cNvSpPr>
            <a:spLocks noGrp="1"/>
          </p:cNvSpPr>
          <p:nvPr>
            <p:ph type="sldNum" sz="quarter" idx="11"/>
          </p:nvPr>
        </p:nvSpPr>
        <p:spPr/>
        <p:txBody>
          <a:bodyPr/>
          <a:lstStyle/>
          <a:p>
            <a:pPr>
              <a:defRPr/>
            </a:pPr>
            <a:fld id="{95584045-8D34-47A5-81B9-53AE2D9309B4}" type="slidenum">
              <a:rPr lang="en-US" altLang="zh-CN" smtClean="0"/>
              <a:pPr>
                <a:defRPr/>
              </a:pPr>
              <a:t>19</a:t>
            </a:fld>
            <a:endParaRPr lang="en-US" altLang="zh-CN"/>
          </a:p>
        </p:txBody>
      </p:sp>
      <p:sp>
        <p:nvSpPr>
          <p:cNvPr id="6" name="Text Box 6">
            <a:extLst>
              <a:ext uri="{FF2B5EF4-FFF2-40B4-BE49-F238E27FC236}">
                <a16:creationId xmlns:a16="http://schemas.microsoft.com/office/drawing/2014/main" id="{8A24E195-D8DB-4E49-14BC-ABE5938B7EF3}"/>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96898AE4-7BB1-60B7-54BF-14BEE08456A6}"/>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descr="图片包含 照片, 蛋糕, 不同, 盒子&#10;&#10;AI 生成的内容可能不正确。">
            <a:extLst>
              <a:ext uri="{FF2B5EF4-FFF2-40B4-BE49-F238E27FC236}">
                <a16:creationId xmlns:a16="http://schemas.microsoft.com/office/drawing/2014/main" id="{32805A0F-1440-00E0-ADB2-B6888E50B3A9}"/>
              </a:ext>
            </a:extLst>
          </p:cNvPr>
          <p:cNvPicPr>
            <a:picLocks noChangeAspect="1"/>
          </p:cNvPicPr>
          <p:nvPr/>
        </p:nvPicPr>
        <p:blipFill>
          <a:blip r:embed="rId2"/>
          <a:stretch>
            <a:fillRect/>
          </a:stretch>
        </p:blipFill>
        <p:spPr>
          <a:xfrm>
            <a:off x="3536976" y="4875832"/>
            <a:ext cx="5976664" cy="1500659"/>
          </a:xfrm>
          <a:prstGeom prst="rect">
            <a:avLst/>
          </a:prstGeom>
        </p:spPr>
      </p:pic>
      <p:sp>
        <p:nvSpPr>
          <p:cNvPr id="7" name="文本框 6">
            <a:extLst>
              <a:ext uri="{FF2B5EF4-FFF2-40B4-BE49-F238E27FC236}">
                <a16:creationId xmlns:a16="http://schemas.microsoft.com/office/drawing/2014/main" id="{E1D5430B-58DB-ADD5-EA6B-7333FF126943}"/>
              </a:ext>
            </a:extLst>
          </p:cNvPr>
          <p:cNvSpPr txBox="1"/>
          <p:nvPr/>
        </p:nvSpPr>
        <p:spPr>
          <a:xfrm>
            <a:off x="4943872" y="6510765"/>
            <a:ext cx="3188919"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煤矿井下钻进现场的岩屑</a:t>
            </a:r>
            <a:endParaRPr lang="zh-CN" altLang="en-US" dirty="0"/>
          </a:p>
        </p:txBody>
      </p:sp>
    </p:spTree>
    <p:extLst>
      <p:ext uri="{BB962C8B-B14F-4D97-AF65-F5344CB8AC3E}">
        <p14:creationId xmlns:p14="http://schemas.microsoft.com/office/powerpoint/2010/main" val="257805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F445B597-6B59-4202-8FEB-EB402BC75F75}"/>
              </a:ext>
            </a:extLst>
          </p:cNvPr>
          <p:cNvSpPr>
            <a:spLocks noGrp="1"/>
          </p:cNvSpPr>
          <p:nvPr>
            <p:ph type="sldNum" sz="quarter" idx="11"/>
          </p:nvPr>
        </p:nvSpPr>
        <p:spPr>
          <a:xfrm>
            <a:off x="1" y="6491287"/>
            <a:ext cx="711200" cy="366713"/>
          </a:xfrm>
        </p:spPr>
        <p:txBody>
          <a:bodyPr/>
          <a:lstStyle/>
          <a:p>
            <a:pPr>
              <a:defRPr/>
            </a:pPr>
            <a:fld id="{95584045-8D34-47A5-81B9-53AE2D9309B4}" type="slidenum">
              <a:rPr lang="en-US" altLang="zh-CN" smtClean="0"/>
              <a:pPr>
                <a:defRPr/>
              </a:pPr>
              <a:t>2</a:t>
            </a:fld>
            <a:endParaRPr lang="en-US" altLang="zh-CN"/>
          </a:p>
        </p:txBody>
      </p:sp>
      <p:graphicFrame>
        <p:nvGraphicFramePr>
          <p:cNvPr id="4" name="图示 3">
            <a:extLst>
              <a:ext uri="{FF2B5EF4-FFF2-40B4-BE49-F238E27FC236}">
                <a16:creationId xmlns:a16="http://schemas.microsoft.com/office/drawing/2014/main" id="{3A06C755-ECD9-9FD1-B90B-94FBF54FA4C4}"/>
              </a:ext>
            </a:extLst>
          </p:cNvPr>
          <p:cNvGraphicFramePr/>
          <p:nvPr>
            <p:extLst>
              <p:ext uri="{D42A27DB-BD31-4B8C-83A1-F6EECF244321}">
                <p14:modId xmlns:p14="http://schemas.microsoft.com/office/powerpoint/2010/main" val="1817707816"/>
              </p:ext>
            </p:extLst>
          </p:nvPr>
        </p:nvGraphicFramePr>
        <p:xfrm>
          <a:off x="2351584" y="2060848"/>
          <a:ext cx="7488832" cy="388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6">
            <a:extLst>
              <a:ext uri="{FF2B5EF4-FFF2-40B4-BE49-F238E27FC236}">
                <a16:creationId xmlns:a16="http://schemas.microsoft.com/office/drawing/2014/main" id="{909EBD0A-BBB5-04F4-3AAB-7807CC3BB5BE}"/>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目录</a:t>
            </a:r>
          </a:p>
        </p:txBody>
      </p:sp>
    </p:spTree>
    <p:extLst>
      <p:ext uri="{BB962C8B-B14F-4D97-AF65-F5344CB8AC3E}">
        <p14:creationId xmlns:p14="http://schemas.microsoft.com/office/powerpoint/2010/main" val="72926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5836B-A955-A888-C86C-E1D1C53CBC76}"/>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59B80411-A747-6D28-6EA8-D3442FC77CC8}"/>
              </a:ext>
            </a:extLst>
          </p:cNvPr>
          <p:cNvSpPr txBox="1">
            <a:spLocks noChangeArrowheads="1"/>
          </p:cNvSpPr>
          <p:nvPr/>
        </p:nvSpPr>
        <p:spPr bwMode="auto">
          <a:xfrm>
            <a:off x="1054800" y="1195200"/>
            <a:ext cx="9793728" cy="213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仿真数据预处理与分析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数据筛选与滤波</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剔除异常或非钻进状态的数据</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移动均值滤波（主泵压力、给进压力、给进速度、回转速度、扭矩）</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94F6BB5F-FBB1-9D98-7D50-08243538BA0C}"/>
              </a:ext>
            </a:extLst>
          </p:cNvPr>
          <p:cNvSpPr>
            <a:spLocks noGrp="1"/>
          </p:cNvSpPr>
          <p:nvPr>
            <p:ph type="sldNum" sz="quarter" idx="11"/>
          </p:nvPr>
        </p:nvSpPr>
        <p:spPr/>
        <p:txBody>
          <a:bodyPr/>
          <a:lstStyle/>
          <a:p>
            <a:pPr>
              <a:defRPr/>
            </a:pPr>
            <a:fld id="{95584045-8D34-47A5-81B9-53AE2D9309B4}" type="slidenum">
              <a:rPr lang="en-US" altLang="zh-CN" smtClean="0"/>
              <a:pPr>
                <a:defRPr/>
              </a:pPr>
              <a:t>20</a:t>
            </a:fld>
            <a:endParaRPr lang="en-US" altLang="zh-CN"/>
          </a:p>
        </p:txBody>
      </p:sp>
      <p:sp>
        <p:nvSpPr>
          <p:cNvPr id="6" name="Text Box 6">
            <a:extLst>
              <a:ext uri="{FF2B5EF4-FFF2-40B4-BE49-F238E27FC236}">
                <a16:creationId xmlns:a16="http://schemas.microsoft.com/office/drawing/2014/main" id="{318EB537-D5EA-3653-DABC-4E45773EB189}"/>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34510449-2505-87AC-0F18-3E73E3911E0A}"/>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9967E207-FCCE-03E4-E63B-4957E53173BB}"/>
              </a:ext>
            </a:extLst>
          </p:cNvPr>
          <p:cNvSpPr txBox="1"/>
          <p:nvPr/>
        </p:nvSpPr>
        <p:spPr>
          <a:xfrm>
            <a:off x="5385241" y="6246736"/>
            <a:ext cx="2592288"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滤波前后数据对比图</a:t>
            </a:r>
            <a:endParaRPr lang="zh-CN" altLang="en-US" dirty="0"/>
          </a:p>
        </p:txBody>
      </p:sp>
      <p:pic>
        <p:nvPicPr>
          <p:cNvPr id="4" name="图片 3">
            <a:extLst>
              <a:ext uri="{FF2B5EF4-FFF2-40B4-BE49-F238E27FC236}">
                <a16:creationId xmlns:a16="http://schemas.microsoft.com/office/drawing/2014/main" id="{D4EBE91F-7042-F514-7AEC-9B262E3375E9}"/>
              </a:ext>
            </a:extLst>
          </p:cNvPr>
          <p:cNvPicPr>
            <a:picLocks noChangeAspect="1"/>
          </p:cNvPicPr>
          <p:nvPr/>
        </p:nvPicPr>
        <p:blipFill rotWithShape="1">
          <a:blip r:embed="rId2">
            <a:extLst>
              <a:ext uri="{28A0092B-C50C-407E-A947-70E740481C1C}">
                <a14:useLocalDpi xmlns:a14="http://schemas.microsoft.com/office/drawing/2010/main" val="0"/>
              </a:ext>
            </a:extLst>
          </a:blip>
          <a:srcRect l="10034" r="8784"/>
          <a:stretch>
            <a:fillRect/>
          </a:stretch>
        </p:blipFill>
        <p:spPr bwMode="auto">
          <a:xfrm>
            <a:off x="1559495" y="3861048"/>
            <a:ext cx="10243779" cy="206937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644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3FBCA-A34E-363B-C81F-763D26A57FB7}"/>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963F0C6F-8EBD-8246-7D3A-8EB475D80D02}"/>
              </a:ext>
            </a:extLst>
          </p:cNvPr>
          <p:cNvSpPr txBox="1">
            <a:spLocks noChangeArrowheads="1"/>
          </p:cNvSpPr>
          <p:nvPr/>
        </p:nvSpPr>
        <p:spPr bwMode="auto">
          <a:xfrm>
            <a:off x="1054800" y="1195200"/>
            <a:ext cx="4897184" cy="519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仿真数据预处理与分析</a:t>
            </a:r>
          </a:p>
          <a:p>
            <a:pPr lvl="1">
              <a:lnSpc>
                <a:spcPct val="200000"/>
              </a:lnSpc>
              <a:buClr>
                <a:srgbClr val="FF0000"/>
              </a:buClr>
              <a:buSzPct val="90000"/>
              <a:buFont typeface="Wingdings" panose="05000000000000000000" pitchFamily="2" charset="2"/>
              <a:buChar char="p"/>
            </a:pP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Spearman</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参数相关性分析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主泵压力与给进压力和扭矩呈现中等正相关（</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ρ=0.70</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和</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ρ=0.69</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a:t>
            </a:r>
            <a:r>
              <a:rPr lang="en-US" altLang="zh-CN" sz="1800" b="0" dirty="0">
                <a:solidFill>
                  <a:schemeClr val="bg2"/>
                </a:solidFill>
                <a:latin typeface="Calibri"/>
                <a:ea typeface="黑体" panose="02010609060101010101" pitchFamily="49" charset="-122"/>
                <a:cs typeface="Times New Roman" panose="02020603050405020304" pitchFamily="18" charset="0"/>
                <a:sym typeface="Wingdings" panose="05000000000000000000" pitchFamily="2" charset="2"/>
              </a:rPr>
              <a:t></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钻进阻力增加时三者共同升高</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给进压力与扭矩呈显著正相关（</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ρ=0.92</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a:t>
            </a:r>
            <a:r>
              <a:rPr lang="en-US" altLang="zh-CN" sz="1800" b="0" dirty="0">
                <a:solidFill>
                  <a:schemeClr val="bg2"/>
                </a:solidFill>
                <a:latin typeface="Calibri"/>
                <a:ea typeface="黑体" panose="02010609060101010101" pitchFamily="49" charset="-122"/>
                <a:cs typeface="Times New Roman" panose="02020603050405020304" pitchFamily="18" charset="0"/>
                <a:sym typeface="Wingdings" panose="05000000000000000000" pitchFamily="2" charset="2"/>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高压力工况下系统倾向于增大扭矩以维持稳定性</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回转速度与其他变量的相关性较弱（</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|ρ|&lt;0.27</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a:t>
            </a:r>
            <a:r>
              <a:rPr lang="en-US" altLang="zh-CN" sz="1800" b="0" dirty="0">
                <a:solidFill>
                  <a:schemeClr val="bg2"/>
                </a:solidFill>
                <a:latin typeface="Calibri"/>
                <a:ea typeface="黑体" panose="02010609060101010101" pitchFamily="49" charset="-122"/>
                <a:cs typeface="Times New Roman" panose="02020603050405020304" pitchFamily="18" charset="0"/>
                <a:sym typeface="Wingdings" panose="05000000000000000000" pitchFamily="2" charset="2"/>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钻柱的扭转运动受地层特性影响较小</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7ACFE5A4-E67D-FD87-D3CC-F28F02505F4C}"/>
              </a:ext>
            </a:extLst>
          </p:cNvPr>
          <p:cNvSpPr>
            <a:spLocks noGrp="1"/>
          </p:cNvSpPr>
          <p:nvPr>
            <p:ph type="sldNum" sz="quarter" idx="11"/>
          </p:nvPr>
        </p:nvSpPr>
        <p:spPr/>
        <p:txBody>
          <a:bodyPr/>
          <a:lstStyle/>
          <a:p>
            <a:pPr>
              <a:defRPr/>
            </a:pPr>
            <a:fld id="{95584045-8D34-47A5-81B9-53AE2D9309B4}" type="slidenum">
              <a:rPr lang="en-US" altLang="zh-CN" smtClean="0"/>
              <a:pPr>
                <a:defRPr/>
              </a:pPr>
              <a:t>21</a:t>
            </a:fld>
            <a:endParaRPr lang="en-US" altLang="zh-CN"/>
          </a:p>
        </p:txBody>
      </p:sp>
      <p:sp>
        <p:nvSpPr>
          <p:cNvPr id="6" name="Text Box 6">
            <a:extLst>
              <a:ext uri="{FF2B5EF4-FFF2-40B4-BE49-F238E27FC236}">
                <a16:creationId xmlns:a16="http://schemas.microsoft.com/office/drawing/2014/main" id="{99AB9C4D-4130-1D87-86AF-D9C98801A540}"/>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E94E34F8-5869-CE59-83CD-FA8032D1AB20}"/>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DA1C6D67-D798-56C4-5A89-0BA265725BFE}"/>
              </a:ext>
            </a:extLst>
          </p:cNvPr>
          <p:cNvSpPr txBox="1"/>
          <p:nvPr/>
        </p:nvSpPr>
        <p:spPr>
          <a:xfrm>
            <a:off x="7464152" y="6294253"/>
            <a:ext cx="3600400"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a:t>
            </a:r>
            <a:r>
              <a:rPr lang="en-US" altLang="zh-CN" b="0" dirty="0">
                <a:solidFill>
                  <a:schemeClr val="bg2"/>
                </a:solidFill>
                <a:latin typeface="Calibri"/>
                <a:ea typeface="黑体" panose="02010609060101010101" pitchFamily="49" charset="-122"/>
                <a:cs typeface="Times New Roman" panose="02020603050405020304" pitchFamily="18" charset="0"/>
                <a:sym typeface="+mn-ea"/>
              </a:rPr>
              <a:t>Spearman</a:t>
            </a:r>
            <a:r>
              <a:rPr lang="zh-CN" altLang="en-US" b="0" dirty="0">
                <a:solidFill>
                  <a:schemeClr val="bg2"/>
                </a:solidFill>
                <a:latin typeface="Calibri"/>
                <a:ea typeface="黑体" panose="02010609060101010101" pitchFamily="49" charset="-122"/>
                <a:cs typeface="Times New Roman" panose="02020603050405020304" pitchFamily="18" charset="0"/>
                <a:sym typeface="+mn-ea"/>
              </a:rPr>
              <a:t>相关性系数热力图</a:t>
            </a:r>
            <a:endParaRPr lang="zh-CN" altLang="en-US" dirty="0"/>
          </a:p>
        </p:txBody>
      </p:sp>
      <p:pic>
        <p:nvPicPr>
          <p:cNvPr id="3" name="图片 2" descr="图表&#10;&#10;AI 生成的内容可能不正确。">
            <a:extLst>
              <a:ext uri="{FF2B5EF4-FFF2-40B4-BE49-F238E27FC236}">
                <a16:creationId xmlns:a16="http://schemas.microsoft.com/office/drawing/2014/main" id="{277307A9-DE87-9B2C-DBD4-F1A596F3AF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9676" y="1700808"/>
            <a:ext cx="5401240" cy="4517882"/>
          </a:xfrm>
          <a:prstGeom prst="rect">
            <a:avLst/>
          </a:prstGeom>
          <a:noFill/>
          <a:ln>
            <a:noFill/>
          </a:ln>
        </p:spPr>
      </p:pic>
    </p:spTree>
    <p:extLst>
      <p:ext uri="{BB962C8B-B14F-4D97-AF65-F5344CB8AC3E}">
        <p14:creationId xmlns:p14="http://schemas.microsoft.com/office/powerpoint/2010/main" val="279973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4157C-47D6-F9EB-DFD6-B372F92933BF}"/>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5F374993-9B96-E70A-0312-2D1930C8DC11}"/>
              </a:ext>
            </a:extLst>
          </p:cNvPr>
          <p:cNvSpPr txBox="1">
            <a:spLocks noChangeArrowheads="1"/>
          </p:cNvSpPr>
          <p:nvPr/>
        </p:nvSpPr>
        <p:spPr bwMode="auto">
          <a:xfrm>
            <a:off x="1054800" y="1195200"/>
            <a:ext cx="9793728" cy="262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仿真数据预处理与分析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数据分布分析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主泵压力、给进压力和扭矩，分布较宽，反映压力波动较大，工况变化频繁</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给进速度集中于</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2-10 mm/s</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，接近正态分布，反映速度控制稳定</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回转速度集中于</a:t>
            </a: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100-150 r/min</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，存在少量高转速异常值，可能对应硬砂岩层</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AF111303-A4DA-7E53-6F92-D7C7ED8645D8}"/>
              </a:ext>
            </a:extLst>
          </p:cNvPr>
          <p:cNvSpPr>
            <a:spLocks noGrp="1"/>
          </p:cNvSpPr>
          <p:nvPr>
            <p:ph type="sldNum" sz="quarter" idx="11"/>
          </p:nvPr>
        </p:nvSpPr>
        <p:spPr/>
        <p:txBody>
          <a:bodyPr/>
          <a:lstStyle/>
          <a:p>
            <a:pPr>
              <a:defRPr/>
            </a:pPr>
            <a:fld id="{95584045-8D34-47A5-81B9-53AE2D9309B4}" type="slidenum">
              <a:rPr lang="en-US" altLang="zh-CN" smtClean="0"/>
              <a:pPr>
                <a:defRPr/>
              </a:pPr>
              <a:t>22</a:t>
            </a:fld>
            <a:endParaRPr lang="en-US" altLang="zh-CN"/>
          </a:p>
        </p:txBody>
      </p:sp>
      <p:sp>
        <p:nvSpPr>
          <p:cNvPr id="6" name="Text Box 6">
            <a:extLst>
              <a:ext uri="{FF2B5EF4-FFF2-40B4-BE49-F238E27FC236}">
                <a16:creationId xmlns:a16="http://schemas.microsoft.com/office/drawing/2014/main" id="{0D2F6EA7-FB1C-C49E-0D05-2306AAFF00FD}"/>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A203E694-084C-AB83-A32B-EDC3B7D16586}"/>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A3AD6A72-DA3A-913A-AFB9-E19FACEE169F}"/>
              </a:ext>
            </a:extLst>
          </p:cNvPr>
          <p:cNvSpPr txBox="1"/>
          <p:nvPr/>
        </p:nvSpPr>
        <p:spPr>
          <a:xfrm>
            <a:off x="5385241" y="6246736"/>
            <a:ext cx="2592288"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钻进数据分布图</a:t>
            </a:r>
            <a:endParaRPr lang="zh-CN" altLang="en-US" dirty="0"/>
          </a:p>
        </p:txBody>
      </p:sp>
      <p:pic>
        <p:nvPicPr>
          <p:cNvPr id="3" name="图片 2">
            <a:extLst>
              <a:ext uri="{FF2B5EF4-FFF2-40B4-BE49-F238E27FC236}">
                <a16:creationId xmlns:a16="http://schemas.microsoft.com/office/drawing/2014/main" id="{137F1510-38C7-E259-23A8-C6CE3766F0AC}"/>
              </a:ext>
            </a:extLst>
          </p:cNvPr>
          <p:cNvPicPr>
            <a:picLocks noChangeAspect="1"/>
          </p:cNvPicPr>
          <p:nvPr/>
        </p:nvPicPr>
        <p:blipFill rotWithShape="1">
          <a:blip r:embed="rId2">
            <a:extLst>
              <a:ext uri="{28A0092B-C50C-407E-A947-70E740481C1C}">
                <a14:useLocalDpi xmlns:a14="http://schemas.microsoft.com/office/drawing/2010/main" val="0"/>
              </a:ext>
            </a:extLst>
          </a:blip>
          <a:srcRect l="7398" r="8913"/>
          <a:stretch>
            <a:fillRect/>
          </a:stretch>
        </p:blipFill>
        <p:spPr bwMode="auto">
          <a:xfrm>
            <a:off x="1703512" y="4221088"/>
            <a:ext cx="9214275" cy="19147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008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6A8FD-6CA8-6971-177B-902CD6041EB7}"/>
            </a:ext>
          </a:extLst>
        </p:cNvPr>
        <p:cNvGrpSpPr/>
        <p:nvPr/>
      </p:nvGrpSpPr>
      <p:grpSpPr>
        <a:xfrm>
          <a:off x="0" y="0"/>
          <a:ext cx="0" cy="0"/>
          <a:chOff x="0" y="0"/>
          <a:chExt cx="0" cy="0"/>
        </a:xfrm>
      </p:grpSpPr>
      <p:sp>
        <p:nvSpPr>
          <p:cNvPr id="29" name="矩形: 圆角 28">
            <a:extLst>
              <a:ext uri="{FF2B5EF4-FFF2-40B4-BE49-F238E27FC236}">
                <a16:creationId xmlns:a16="http://schemas.microsoft.com/office/drawing/2014/main" id="{A4372045-EE0B-4F38-F773-12E9C9BB4C00}"/>
              </a:ext>
            </a:extLst>
          </p:cNvPr>
          <p:cNvSpPr/>
          <p:nvPr/>
        </p:nvSpPr>
        <p:spPr bwMode="auto">
          <a:xfrm>
            <a:off x="1498913" y="6401302"/>
            <a:ext cx="4426727" cy="427978"/>
          </a:xfrm>
          <a:prstGeom prst="roundRect">
            <a:avLst/>
          </a:prstGeom>
          <a:solidFill>
            <a:srgbClr val="DBEDDB"/>
          </a:solidFill>
          <a:ln w="9525" cap="flat" cmpd="sng" algn="ctr">
            <a:solidFill>
              <a:srgbClr val="A3D1A3"/>
            </a:solidFill>
            <a:prstDash val="solid"/>
            <a:round/>
            <a:headEnd type="none" w="med" len="med"/>
            <a:tailEnd type="none" w="med" len="med"/>
          </a:ln>
        </p:spPr>
        <p:txBody>
          <a:bodyPr vert="horz" wrap="square" lIns="91440" tIns="45720" rIns="91440" bIns="45720" numCol="1" rtlCol="0" anchor="t" anchorCtr="0" compatLnSpc="1"/>
          <a:lstStyle/>
          <a:p>
            <a:pPr marL="285750" indent="-285750" fontAlgn="base">
              <a:lnSpc>
                <a:spcPct val="150000"/>
              </a:lnSpc>
              <a:spcBef>
                <a:spcPct val="0"/>
              </a:spcBef>
              <a:spcAft>
                <a:spcPct val="0"/>
              </a:spcAft>
              <a:buClr>
                <a:srgbClr val="FF0000"/>
              </a:buClr>
              <a:buFont typeface="Wingdings" panose="05000000000000000000" pitchFamily="2" charset="2"/>
              <a:buChar char="ü"/>
            </a:pPr>
            <a:endParaRPr lang="zh-CN" altLang="en-US" b="0" dirty="0">
              <a:latin typeface="黑体" panose="02010609060101010101" pitchFamily="49" charset="-122"/>
              <a:ea typeface="黑体" panose="02010609060101010101" pitchFamily="49" charset="-122"/>
            </a:endParaRPr>
          </a:p>
        </p:txBody>
      </p:sp>
      <p:sp>
        <p:nvSpPr>
          <p:cNvPr id="21" name="TextBox 9">
            <a:extLst>
              <a:ext uri="{FF2B5EF4-FFF2-40B4-BE49-F238E27FC236}">
                <a16:creationId xmlns:a16="http://schemas.microsoft.com/office/drawing/2014/main" id="{7C350994-8543-6C9A-7794-40EC537FEF07}"/>
              </a:ext>
            </a:extLst>
          </p:cNvPr>
          <p:cNvSpPr txBox="1">
            <a:spLocks noChangeArrowheads="1"/>
          </p:cNvSpPr>
          <p:nvPr/>
        </p:nvSpPr>
        <p:spPr bwMode="auto">
          <a:xfrm>
            <a:off x="1054800" y="1195200"/>
            <a:ext cx="5135986" cy="567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仿真验证与分析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给进阻尼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输入：给进速度、给进压力、转速</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输出：给进阻尼</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建模方法：机理建模</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单轴抗压强度</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输入：给进速度、给进压力、转速、扭矩、主泵压力</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输出：单轴抗压强度值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建模方法：重心法去模糊化</a:t>
            </a:r>
          </a:p>
          <a:p>
            <a:pPr lvl="1">
              <a:lnSpc>
                <a:spcPct val="200000"/>
              </a:lnSpc>
              <a:buClr>
                <a:srgbClr val="FF0000"/>
              </a:buClr>
              <a:buSzPct val="90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趋势与现场岩性高度一致</a:t>
            </a:r>
          </a:p>
        </p:txBody>
      </p:sp>
      <p:sp>
        <p:nvSpPr>
          <p:cNvPr id="2" name="灯片编号占位符 1">
            <a:extLst>
              <a:ext uri="{FF2B5EF4-FFF2-40B4-BE49-F238E27FC236}">
                <a16:creationId xmlns:a16="http://schemas.microsoft.com/office/drawing/2014/main" id="{30311AC3-FBA0-88A6-F42C-F88FCD886E54}"/>
              </a:ext>
            </a:extLst>
          </p:cNvPr>
          <p:cNvSpPr>
            <a:spLocks noGrp="1"/>
          </p:cNvSpPr>
          <p:nvPr>
            <p:ph type="sldNum" sz="quarter" idx="11"/>
          </p:nvPr>
        </p:nvSpPr>
        <p:spPr/>
        <p:txBody>
          <a:bodyPr/>
          <a:lstStyle/>
          <a:p>
            <a:pPr>
              <a:defRPr/>
            </a:pPr>
            <a:fld id="{95584045-8D34-47A5-81B9-53AE2D9309B4}" type="slidenum">
              <a:rPr lang="en-US" altLang="zh-CN" smtClean="0"/>
              <a:pPr>
                <a:defRPr/>
              </a:pPr>
              <a:t>23</a:t>
            </a:fld>
            <a:endParaRPr lang="en-US" altLang="zh-CN"/>
          </a:p>
        </p:txBody>
      </p:sp>
      <p:sp>
        <p:nvSpPr>
          <p:cNvPr id="6" name="Text Box 6">
            <a:extLst>
              <a:ext uri="{FF2B5EF4-FFF2-40B4-BE49-F238E27FC236}">
                <a16:creationId xmlns:a16="http://schemas.microsoft.com/office/drawing/2014/main" id="{801A0161-A4B5-0838-BAE2-0BF1ED5E7D8E}"/>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2" name="Rectangle 7">
            <a:extLst>
              <a:ext uri="{FF2B5EF4-FFF2-40B4-BE49-F238E27FC236}">
                <a16:creationId xmlns:a16="http://schemas.microsoft.com/office/drawing/2014/main" id="{E77348CA-6991-7B78-EB71-49F602373246}"/>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620AEA2F-F1BA-1D00-50C2-E920B4461D4B}"/>
              </a:ext>
            </a:extLst>
          </p:cNvPr>
          <p:cNvSpPr txBox="1"/>
          <p:nvPr/>
        </p:nvSpPr>
        <p:spPr>
          <a:xfrm>
            <a:off x="7163599" y="3830419"/>
            <a:ext cx="3816424"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给进阻尼（蓝）岩性标记（红）</a:t>
            </a:r>
            <a:endParaRPr lang="zh-CN" altLang="en-US" dirty="0"/>
          </a:p>
        </p:txBody>
      </p:sp>
      <p:pic>
        <p:nvPicPr>
          <p:cNvPr id="3" name="图片 2">
            <a:extLst>
              <a:ext uri="{FF2B5EF4-FFF2-40B4-BE49-F238E27FC236}">
                <a16:creationId xmlns:a16="http://schemas.microsoft.com/office/drawing/2014/main" id="{DDD95F0C-42B9-0FF4-D4C4-46FE182E10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5870" y="1377826"/>
            <a:ext cx="5113208" cy="2448272"/>
          </a:xfrm>
          <a:prstGeom prst="rect">
            <a:avLst/>
          </a:prstGeom>
          <a:noFill/>
          <a:ln>
            <a:noFill/>
          </a:ln>
        </p:spPr>
      </p:pic>
      <p:sp>
        <p:nvSpPr>
          <p:cNvPr id="5" name="矩形 4">
            <a:extLst>
              <a:ext uri="{FF2B5EF4-FFF2-40B4-BE49-F238E27FC236}">
                <a16:creationId xmlns:a16="http://schemas.microsoft.com/office/drawing/2014/main" id="{5CF6AC11-3F2F-E7CD-B2AD-BE66E164DD27}"/>
              </a:ext>
            </a:extLst>
          </p:cNvPr>
          <p:cNvSpPr/>
          <p:nvPr/>
        </p:nvSpPr>
        <p:spPr>
          <a:xfrm>
            <a:off x="10011441" y="1445261"/>
            <a:ext cx="102082" cy="2073344"/>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8162ECEF-95C9-FB55-D70C-193CC8DB9C18}"/>
              </a:ext>
            </a:extLst>
          </p:cNvPr>
          <p:cNvSpPr/>
          <p:nvPr/>
        </p:nvSpPr>
        <p:spPr>
          <a:xfrm>
            <a:off x="10185531" y="1445261"/>
            <a:ext cx="251201" cy="2073344"/>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4A618A00-B8F6-68AD-E2ED-99E2B6D631ED}"/>
              </a:ext>
            </a:extLst>
          </p:cNvPr>
          <p:cNvSpPr txBox="1"/>
          <p:nvPr/>
        </p:nvSpPr>
        <p:spPr>
          <a:xfrm>
            <a:off x="9815710" y="1377826"/>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9" name="文本框 8">
            <a:extLst>
              <a:ext uri="{FF2B5EF4-FFF2-40B4-BE49-F238E27FC236}">
                <a16:creationId xmlns:a16="http://schemas.microsoft.com/office/drawing/2014/main" id="{6CCBC56F-F2FD-F8CD-DEDA-55C3C79BD63D}"/>
              </a:ext>
            </a:extLst>
          </p:cNvPr>
          <p:cNvSpPr txBox="1"/>
          <p:nvPr/>
        </p:nvSpPr>
        <p:spPr>
          <a:xfrm>
            <a:off x="10126221" y="1377826"/>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10" name="矩形 9">
            <a:extLst>
              <a:ext uri="{FF2B5EF4-FFF2-40B4-BE49-F238E27FC236}">
                <a16:creationId xmlns:a16="http://schemas.microsoft.com/office/drawing/2014/main" id="{E7BDAB2C-9A01-F3D7-5103-A6D14B5B0E1D}"/>
              </a:ext>
            </a:extLst>
          </p:cNvPr>
          <p:cNvSpPr/>
          <p:nvPr/>
        </p:nvSpPr>
        <p:spPr>
          <a:xfrm>
            <a:off x="8834142" y="1445261"/>
            <a:ext cx="229734" cy="2073343"/>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11" name="文本框 10">
            <a:extLst>
              <a:ext uri="{FF2B5EF4-FFF2-40B4-BE49-F238E27FC236}">
                <a16:creationId xmlns:a16="http://schemas.microsoft.com/office/drawing/2014/main" id="{6EC4D87F-E49C-F153-2DBB-D49AC50B0A4F}"/>
              </a:ext>
            </a:extLst>
          </p:cNvPr>
          <p:cNvSpPr txBox="1"/>
          <p:nvPr/>
        </p:nvSpPr>
        <p:spPr>
          <a:xfrm>
            <a:off x="8775004" y="1377826"/>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12" name="文本框 11">
            <a:extLst>
              <a:ext uri="{FF2B5EF4-FFF2-40B4-BE49-F238E27FC236}">
                <a16:creationId xmlns:a16="http://schemas.microsoft.com/office/drawing/2014/main" id="{B23A542C-BA3B-767D-0399-2D60A53B2F87}"/>
              </a:ext>
            </a:extLst>
          </p:cNvPr>
          <p:cNvSpPr txBox="1"/>
          <p:nvPr/>
        </p:nvSpPr>
        <p:spPr>
          <a:xfrm>
            <a:off x="7894240" y="1443140"/>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砂岩</a:t>
            </a:r>
            <a:endParaRPr lang="zh-CN" altLang="en-US" sz="1400" dirty="0">
              <a:solidFill>
                <a:srgbClr val="EE0000"/>
              </a:solidFill>
            </a:endParaRPr>
          </a:p>
        </p:txBody>
      </p:sp>
      <p:sp>
        <p:nvSpPr>
          <p:cNvPr id="13" name="文本框 12">
            <a:extLst>
              <a:ext uri="{FF2B5EF4-FFF2-40B4-BE49-F238E27FC236}">
                <a16:creationId xmlns:a16="http://schemas.microsoft.com/office/drawing/2014/main" id="{69D85D41-8B8F-D9AA-FBAF-ACF1ADE61F3A}"/>
              </a:ext>
            </a:extLst>
          </p:cNvPr>
          <p:cNvSpPr txBox="1"/>
          <p:nvPr/>
        </p:nvSpPr>
        <p:spPr>
          <a:xfrm>
            <a:off x="9241185" y="1377826"/>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砂岩</a:t>
            </a:r>
            <a:endParaRPr lang="zh-CN" altLang="en-US" sz="1400" dirty="0">
              <a:solidFill>
                <a:srgbClr val="EE0000"/>
              </a:solidFill>
            </a:endParaRPr>
          </a:p>
        </p:txBody>
      </p:sp>
      <p:sp>
        <p:nvSpPr>
          <p:cNvPr id="14" name="文本框 13">
            <a:extLst>
              <a:ext uri="{FF2B5EF4-FFF2-40B4-BE49-F238E27FC236}">
                <a16:creationId xmlns:a16="http://schemas.microsoft.com/office/drawing/2014/main" id="{AEA15C08-CA5A-BDCA-7914-E29107C0B5C6}"/>
              </a:ext>
            </a:extLst>
          </p:cNvPr>
          <p:cNvSpPr txBox="1"/>
          <p:nvPr/>
        </p:nvSpPr>
        <p:spPr>
          <a:xfrm>
            <a:off x="9922044" y="3508067"/>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泥岩</a:t>
            </a:r>
            <a:endParaRPr lang="zh-CN" altLang="en-US" sz="1400" dirty="0">
              <a:solidFill>
                <a:srgbClr val="EE0000"/>
              </a:solidFill>
            </a:endParaRPr>
          </a:p>
        </p:txBody>
      </p:sp>
      <p:pic>
        <p:nvPicPr>
          <p:cNvPr id="15" name="图片 14">
            <a:extLst>
              <a:ext uri="{FF2B5EF4-FFF2-40B4-BE49-F238E27FC236}">
                <a16:creationId xmlns:a16="http://schemas.microsoft.com/office/drawing/2014/main" id="{87F3C1BD-B341-5D0A-1617-CA3C2EF2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4130" y="4199619"/>
            <a:ext cx="5113207" cy="2321994"/>
          </a:xfrm>
          <a:prstGeom prst="rect">
            <a:avLst/>
          </a:prstGeom>
          <a:noFill/>
          <a:ln>
            <a:noFill/>
          </a:ln>
        </p:spPr>
      </p:pic>
      <p:sp>
        <p:nvSpPr>
          <p:cNvPr id="17" name="文本框 16">
            <a:extLst>
              <a:ext uri="{FF2B5EF4-FFF2-40B4-BE49-F238E27FC236}">
                <a16:creationId xmlns:a16="http://schemas.microsoft.com/office/drawing/2014/main" id="{18184029-ED90-52D7-0C60-72CFE617F48A}"/>
              </a:ext>
            </a:extLst>
          </p:cNvPr>
          <p:cNvSpPr txBox="1"/>
          <p:nvPr/>
        </p:nvSpPr>
        <p:spPr>
          <a:xfrm>
            <a:off x="6969383" y="6521481"/>
            <a:ext cx="4188985"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单轴抗压强度（蓝）岩性标记（红）</a:t>
            </a:r>
            <a:endParaRPr lang="zh-CN" altLang="en-US" dirty="0"/>
          </a:p>
        </p:txBody>
      </p:sp>
      <p:sp>
        <p:nvSpPr>
          <p:cNvPr id="18" name="矩形 17">
            <a:extLst>
              <a:ext uri="{FF2B5EF4-FFF2-40B4-BE49-F238E27FC236}">
                <a16:creationId xmlns:a16="http://schemas.microsoft.com/office/drawing/2014/main" id="{817CB50A-DDF8-E7A4-FA39-DD701733D5E2}"/>
              </a:ext>
            </a:extLst>
          </p:cNvPr>
          <p:cNvSpPr/>
          <p:nvPr/>
        </p:nvSpPr>
        <p:spPr>
          <a:xfrm>
            <a:off x="10013117" y="4194382"/>
            <a:ext cx="102082" cy="2073344"/>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19" name="矩形 18">
            <a:extLst>
              <a:ext uri="{FF2B5EF4-FFF2-40B4-BE49-F238E27FC236}">
                <a16:creationId xmlns:a16="http://schemas.microsoft.com/office/drawing/2014/main" id="{D2D3B835-1F48-AA1C-50AC-5442BAB33403}"/>
              </a:ext>
            </a:extLst>
          </p:cNvPr>
          <p:cNvSpPr/>
          <p:nvPr/>
        </p:nvSpPr>
        <p:spPr>
          <a:xfrm>
            <a:off x="10187207" y="4194382"/>
            <a:ext cx="251201" cy="2073344"/>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panose="02010600030101010101" pitchFamily="2" charset="-122"/>
              <a:cs typeface="+mn-cs"/>
            </a:endParaRPr>
          </a:p>
        </p:txBody>
      </p:sp>
      <p:sp>
        <p:nvSpPr>
          <p:cNvPr id="20" name="文本框 19">
            <a:extLst>
              <a:ext uri="{FF2B5EF4-FFF2-40B4-BE49-F238E27FC236}">
                <a16:creationId xmlns:a16="http://schemas.microsoft.com/office/drawing/2014/main" id="{DF57168D-9C6B-10CA-8478-1DCD3F0201E3}"/>
              </a:ext>
            </a:extLst>
          </p:cNvPr>
          <p:cNvSpPr txBox="1"/>
          <p:nvPr/>
        </p:nvSpPr>
        <p:spPr>
          <a:xfrm>
            <a:off x="9815710" y="4199619"/>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22" name="文本框 21">
            <a:extLst>
              <a:ext uri="{FF2B5EF4-FFF2-40B4-BE49-F238E27FC236}">
                <a16:creationId xmlns:a16="http://schemas.microsoft.com/office/drawing/2014/main" id="{3C4B98C1-77FC-580B-6C8D-E2006DB2656D}"/>
              </a:ext>
            </a:extLst>
          </p:cNvPr>
          <p:cNvSpPr txBox="1"/>
          <p:nvPr/>
        </p:nvSpPr>
        <p:spPr>
          <a:xfrm>
            <a:off x="10142603" y="4206977"/>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23" name="矩形 22">
            <a:extLst>
              <a:ext uri="{FF2B5EF4-FFF2-40B4-BE49-F238E27FC236}">
                <a16:creationId xmlns:a16="http://schemas.microsoft.com/office/drawing/2014/main" id="{B3AC605D-1298-7804-D870-5172C409D3ED}"/>
              </a:ext>
            </a:extLst>
          </p:cNvPr>
          <p:cNvSpPr/>
          <p:nvPr/>
        </p:nvSpPr>
        <p:spPr>
          <a:xfrm>
            <a:off x="8835818" y="4194382"/>
            <a:ext cx="229734" cy="2073343"/>
          </a:xfrm>
          <a:prstGeom prst="rect">
            <a:avLst/>
          </a:prstGeom>
          <a:solidFill>
            <a:srgbClr val="C0504D">
              <a:lumMod val="60000"/>
              <a:lumOff val="40000"/>
              <a:alpha val="30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24" name="文本框 23">
            <a:extLst>
              <a:ext uri="{FF2B5EF4-FFF2-40B4-BE49-F238E27FC236}">
                <a16:creationId xmlns:a16="http://schemas.microsoft.com/office/drawing/2014/main" id="{E343AAAC-BB60-C9A5-6DB7-BBA124316C0C}"/>
              </a:ext>
            </a:extLst>
          </p:cNvPr>
          <p:cNvSpPr txBox="1"/>
          <p:nvPr/>
        </p:nvSpPr>
        <p:spPr>
          <a:xfrm>
            <a:off x="8778125" y="4207109"/>
            <a:ext cx="391461"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煤</a:t>
            </a:r>
            <a:endParaRPr lang="zh-CN" altLang="en-US" sz="1400" dirty="0">
              <a:solidFill>
                <a:srgbClr val="EE0000"/>
              </a:solidFill>
            </a:endParaRPr>
          </a:p>
        </p:txBody>
      </p:sp>
      <p:sp>
        <p:nvSpPr>
          <p:cNvPr id="25" name="文本框 24">
            <a:extLst>
              <a:ext uri="{FF2B5EF4-FFF2-40B4-BE49-F238E27FC236}">
                <a16:creationId xmlns:a16="http://schemas.microsoft.com/office/drawing/2014/main" id="{3BBD2C53-A34B-E71E-377B-8F9B7B474783}"/>
              </a:ext>
            </a:extLst>
          </p:cNvPr>
          <p:cNvSpPr txBox="1"/>
          <p:nvPr/>
        </p:nvSpPr>
        <p:spPr>
          <a:xfrm>
            <a:off x="7895916" y="4192261"/>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砂岩</a:t>
            </a:r>
            <a:endParaRPr lang="zh-CN" altLang="en-US" sz="1400" dirty="0">
              <a:solidFill>
                <a:srgbClr val="EE0000"/>
              </a:solidFill>
            </a:endParaRPr>
          </a:p>
        </p:txBody>
      </p:sp>
      <p:sp>
        <p:nvSpPr>
          <p:cNvPr id="26" name="文本框 25">
            <a:extLst>
              <a:ext uri="{FF2B5EF4-FFF2-40B4-BE49-F238E27FC236}">
                <a16:creationId xmlns:a16="http://schemas.microsoft.com/office/drawing/2014/main" id="{800DAD4A-C8E1-FC77-A7D8-C5498D53A2C7}"/>
              </a:ext>
            </a:extLst>
          </p:cNvPr>
          <p:cNvSpPr txBox="1"/>
          <p:nvPr/>
        </p:nvSpPr>
        <p:spPr>
          <a:xfrm>
            <a:off x="9244767" y="4192261"/>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砂岩</a:t>
            </a:r>
            <a:endParaRPr lang="zh-CN" altLang="en-US" sz="1400" dirty="0">
              <a:solidFill>
                <a:srgbClr val="EE0000"/>
              </a:solidFill>
            </a:endParaRPr>
          </a:p>
        </p:txBody>
      </p:sp>
      <p:sp>
        <p:nvSpPr>
          <p:cNvPr id="27" name="文本框 26">
            <a:extLst>
              <a:ext uri="{FF2B5EF4-FFF2-40B4-BE49-F238E27FC236}">
                <a16:creationId xmlns:a16="http://schemas.microsoft.com/office/drawing/2014/main" id="{7791415C-15E5-33CE-504A-D9A58ABCB8BD}"/>
              </a:ext>
            </a:extLst>
          </p:cNvPr>
          <p:cNvSpPr txBox="1"/>
          <p:nvPr/>
        </p:nvSpPr>
        <p:spPr>
          <a:xfrm>
            <a:off x="9923720" y="6257188"/>
            <a:ext cx="570254" cy="288229"/>
          </a:xfrm>
          <a:prstGeom prst="rect">
            <a:avLst/>
          </a:prstGeom>
          <a:noFill/>
        </p:spPr>
        <p:txBody>
          <a:bodyPr wrap="square">
            <a:spAutoFit/>
          </a:bodyPr>
          <a:lstStyle/>
          <a:p>
            <a:r>
              <a:rPr lang="zh-CN" altLang="en-US" sz="1400" dirty="0">
                <a:solidFill>
                  <a:srgbClr val="EE0000"/>
                </a:solidFill>
                <a:latin typeface="Times New Roman" panose="02020603050405020304" pitchFamily="18" charset="0"/>
                <a:ea typeface="微软雅黑" panose="020B0503020204020204" pitchFamily="34" charset="-122"/>
                <a:cs typeface="Times New Roman" panose="02020603050405020304" pitchFamily="18" charset="0"/>
              </a:rPr>
              <a:t>泥岩</a:t>
            </a:r>
            <a:endParaRPr lang="zh-CN" altLang="en-US" sz="1400" dirty="0">
              <a:solidFill>
                <a:srgbClr val="EE0000"/>
              </a:solidFill>
            </a:endParaRPr>
          </a:p>
        </p:txBody>
      </p:sp>
    </p:spTree>
    <p:extLst>
      <p:ext uri="{BB962C8B-B14F-4D97-AF65-F5344CB8AC3E}">
        <p14:creationId xmlns:p14="http://schemas.microsoft.com/office/powerpoint/2010/main" val="2802811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E5D86-5955-FCCE-CDFC-AE86A020F251}"/>
            </a:ext>
          </a:extLst>
        </p:cNvPr>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3AFF8FE3-1498-7D88-73F1-C602876E0169}"/>
              </a:ext>
            </a:extLst>
          </p:cNvPr>
          <p:cNvSpPr>
            <a:spLocks noGrp="1"/>
          </p:cNvSpPr>
          <p:nvPr>
            <p:ph type="sldNum" sz="quarter" idx="11"/>
          </p:nvPr>
        </p:nvSpPr>
        <p:spPr>
          <a:xfrm>
            <a:off x="1" y="6491287"/>
            <a:ext cx="711200" cy="366713"/>
          </a:xfrm>
        </p:spPr>
        <p:txBody>
          <a:bodyPr/>
          <a:lstStyle/>
          <a:p>
            <a:pPr>
              <a:defRPr/>
            </a:pPr>
            <a:fld id="{95584045-8D34-47A5-81B9-53AE2D9309B4}" type="slidenum">
              <a:rPr lang="en-US" altLang="zh-CN" smtClean="0"/>
              <a:pPr>
                <a:defRPr/>
              </a:pPr>
              <a:t>24</a:t>
            </a:fld>
            <a:endParaRPr lang="en-US" altLang="zh-CN"/>
          </a:p>
        </p:txBody>
      </p:sp>
      <p:graphicFrame>
        <p:nvGraphicFramePr>
          <p:cNvPr id="4" name="图示 3">
            <a:extLst>
              <a:ext uri="{FF2B5EF4-FFF2-40B4-BE49-F238E27FC236}">
                <a16:creationId xmlns:a16="http://schemas.microsoft.com/office/drawing/2014/main" id="{1C85FE86-D399-EE10-4EDE-EBA92719A9A6}"/>
              </a:ext>
            </a:extLst>
          </p:cNvPr>
          <p:cNvGraphicFramePr/>
          <p:nvPr>
            <p:extLst>
              <p:ext uri="{D42A27DB-BD31-4B8C-83A1-F6EECF244321}">
                <p14:modId xmlns:p14="http://schemas.microsoft.com/office/powerpoint/2010/main" val="723856819"/>
              </p:ext>
            </p:extLst>
          </p:nvPr>
        </p:nvGraphicFramePr>
        <p:xfrm>
          <a:off x="2351584" y="2060848"/>
          <a:ext cx="7488832" cy="388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6">
            <a:extLst>
              <a:ext uri="{FF2B5EF4-FFF2-40B4-BE49-F238E27FC236}">
                <a16:creationId xmlns:a16="http://schemas.microsoft.com/office/drawing/2014/main" id="{106FF747-A116-FB85-52CB-14D8B085D9B1}"/>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第三部分</a:t>
            </a:r>
          </a:p>
        </p:txBody>
      </p:sp>
    </p:spTree>
    <p:extLst>
      <p:ext uri="{BB962C8B-B14F-4D97-AF65-F5344CB8AC3E}">
        <p14:creationId xmlns:p14="http://schemas.microsoft.com/office/powerpoint/2010/main" val="395867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639B7-FFB2-190F-22D3-B34ACE7A5193}"/>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EDA079CC-12DD-E104-B3BD-938B97D6D28F}"/>
              </a:ext>
            </a:extLst>
          </p:cNvPr>
          <p:cNvSpPr txBox="1">
            <a:spLocks noChangeArrowheads="1"/>
          </p:cNvSpPr>
          <p:nvPr/>
        </p:nvSpPr>
        <p:spPr bwMode="auto">
          <a:xfrm>
            <a:off x="1054800" y="1195200"/>
            <a:ext cx="6769392" cy="577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操作参数优化算法设计</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数据采集与预处理</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煤岩强度感知</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输入：钻进过程参数</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输出：给进阻尼</a:t>
            </a:r>
            <a:r>
              <a:rPr lang="en-US" altLang="zh-CN" sz="1800" b="0" i="1" dirty="0">
                <a:latin typeface="Times  New Roman"/>
                <a:ea typeface="黑体" panose="02010609060101010101" pitchFamily="49" charset="-122"/>
                <a:sym typeface="+mn-ea"/>
              </a:rPr>
              <a:t>ε</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和单轴抗压强度</a:t>
            </a:r>
            <a:r>
              <a:rPr lang="en-US" altLang="zh-CN" sz="1800" b="0" i="1" dirty="0">
                <a:latin typeface="Times  New Roman"/>
                <a:ea typeface="黑体" panose="02010609060101010101" pitchFamily="49" charset="-122"/>
                <a:sym typeface="+mn-ea"/>
              </a:rPr>
              <a:t>σ</a:t>
            </a:r>
          </a:p>
          <a:p>
            <a:pPr lvl="1">
              <a:lnSpc>
                <a:spcPct val="200000"/>
              </a:lnSpc>
              <a:buClr>
                <a:srgbClr val="FF0000"/>
              </a:buClr>
              <a:buSzPct val="90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触发检测</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操作参数优化</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输入：给进阻尼</a:t>
            </a:r>
            <a:r>
              <a:rPr lang="en-US" altLang="zh-CN" sz="1800" b="0" i="1" dirty="0">
                <a:latin typeface="Times  New Roman"/>
                <a:ea typeface="黑体" panose="02010609060101010101" pitchFamily="49" charset="-122"/>
                <a:sym typeface="+mn-ea"/>
              </a:rPr>
              <a:t>ε</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和单轴抗压强度</a:t>
            </a:r>
            <a:r>
              <a:rPr lang="en-US" altLang="zh-CN" sz="1800" b="0" i="1" dirty="0">
                <a:latin typeface="Times  New Roman"/>
                <a:ea typeface="黑体" panose="02010609060101010101" pitchFamily="49" charset="-122"/>
                <a:sym typeface="+mn-ea"/>
              </a:rPr>
              <a:t>σ</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输出：推荐的给进速度</a:t>
            </a:r>
            <a:r>
              <a:rPr lang="en-US" altLang="zh-CN" sz="1800" b="0" i="1" dirty="0" err="1">
                <a:latin typeface="Times  New Roman"/>
                <a:ea typeface="黑体" panose="02010609060101010101" pitchFamily="49" charset="-122"/>
                <a:sym typeface="+mn-ea"/>
              </a:rPr>
              <a:t>v</a:t>
            </a:r>
            <a:r>
              <a:rPr lang="en-US" altLang="zh-CN" sz="1200" b="0" dirty="0" err="1">
                <a:latin typeface="Times  New Roman"/>
                <a:ea typeface="黑体" panose="02010609060101010101" pitchFamily="49" charset="-122"/>
                <a:sym typeface="+mn-ea"/>
              </a:rPr>
              <a:t>set</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和回转速度</a:t>
            </a:r>
            <a:r>
              <a:rPr lang="en-US" altLang="zh-CN" sz="1800" b="0" i="1" dirty="0" err="1">
                <a:latin typeface="Times  New Roman"/>
                <a:ea typeface="黑体" panose="02010609060101010101" pitchFamily="49" charset="-122"/>
                <a:sym typeface="+mn-ea"/>
              </a:rPr>
              <a:t>ω</a:t>
            </a:r>
            <a:r>
              <a:rPr lang="en-US" altLang="zh-CN" sz="1200" b="0" dirty="0" err="1">
                <a:latin typeface="Times  New Roman"/>
                <a:ea typeface="黑体" panose="02010609060101010101" pitchFamily="49" charset="-122"/>
                <a:sym typeface="+mn-ea"/>
              </a:rPr>
              <a:t>set</a:t>
            </a:r>
            <a:endParaRPr lang="en-US" altLang="zh-CN" sz="1200" b="0" dirty="0">
              <a:latin typeface="Times  New Roman"/>
              <a:ea typeface="黑体" panose="02010609060101010101" pitchFamily="49" charset="-122"/>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latin typeface="Times  New Roman"/>
                <a:ea typeface="黑体" panose="02010609060101010101" pitchFamily="49" charset="-122"/>
                <a:sym typeface="+mn-ea"/>
              </a:rPr>
              <a:t>模型：</a:t>
            </a:r>
            <a:r>
              <a:rPr lang="zh-CN" altLang="zh-CN" sz="1800" b="0" dirty="0">
                <a:latin typeface="黑体" panose="02010609060101010101" pitchFamily="49" charset="-122"/>
                <a:ea typeface="黑体" panose="02010609060101010101" pitchFamily="49" charset="-122"/>
              </a:rPr>
              <a:t>自适应神经网络模糊推理系统</a:t>
            </a:r>
            <a:r>
              <a:rPr lang="zh-CN" altLang="zh-CN" sz="1800" dirty="0"/>
              <a:t>（</a:t>
            </a:r>
            <a:r>
              <a:rPr lang="en-US" altLang="zh-CN" sz="1800" b="0" dirty="0"/>
              <a:t>Adaptive Neuro-Fuzzy Inference System, ANFIS</a:t>
            </a:r>
            <a:r>
              <a:rPr lang="zh-CN" altLang="zh-CN" sz="1800" b="0" dirty="0"/>
              <a:t>）</a:t>
            </a:r>
            <a:endParaRPr lang="zh-CN" altLang="en-US" sz="2000" b="0" dirty="0">
              <a:latin typeface="Times  New Roman"/>
              <a:ea typeface="黑体" panose="02010609060101010101" pitchFamily="49" charset="-122"/>
              <a:sym typeface="+mn-ea"/>
            </a:endParaRPr>
          </a:p>
        </p:txBody>
      </p:sp>
      <p:sp>
        <p:nvSpPr>
          <p:cNvPr id="2" name="灯片编号占位符 1">
            <a:extLst>
              <a:ext uri="{FF2B5EF4-FFF2-40B4-BE49-F238E27FC236}">
                <a16:creationId xmlns:a16="http://schemas.microsoft.com/office/drawing/2014/main" id="{CC133A50-210C-3729-FBF7-14C2404F6E0B}"/>
              </a:ext>
            </a:extLst>
          </p:cNvPr>
          <p:cNvSpPr>
            <a:spLocks noGrp="1"/>
          </p:cNvSpPr>
          <p:nvPr>
            <p:ph type="sldNum" sz="quarter" idx="11"/>
          </p:nvPr>
        </p:nvSpPr>
        <p:spPr/>
        <p:txBody>
          <a:bodyPr/>
          <a:lstStyle/>
          <a:p>
            <a:pPr>
              <a:defRPr/>
            </a:pPr>
            <a:fld id="{95584045-8D34-47A5-81B9-53AE2D9309B4}" type="slidenum">
              <a:rPr lang="en-US" altLang="zh-CN" smtClean="0"/>
              <a:pPr>
                <a:defRPr/>
              </a:pPr>
              <a:t>25</a:t>
            </a:fld>
            <a:endParaRPr lang="en-US" altLang="zh-CN"/>
          </a:p>
        </p:txBody>
      </p:sp>
      <p:sp>
        <p:nvSpPr>
          <p:cNvPr id="6" name="Text Box 6">
            <a:extLst>
              <a:ext uri="{FF2B5EF4-FFF2-40B4-BE49-F238E27FC236}">
                <a16:creationId xmlns:a16="http://schemas.microsoft.com/office/drawing/2014/main" id="{26EE4539-A705-DB40-0587-9F1732CD4F83}"/>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17" name="文本框 16">
            <a:extLst>
              <a:ext uri="{FF2B5EF4-FFF2-40B4-BE49-F238E27FC236}">
                <a16:creationId xmlns:a16="http://schemas.microsoft.com/office/drawing/2014/main" id="{3DDCEC16-831D-85B2-04CB-31DE7A5EEAE9}"/>
              </a:ext>
            </a:extLst>
          </p:cNvPr>
          <p:cNvSpPr txBox="1"/>
          <p:nvPr/>
        </p:nvSpPr>
        <p:spPr>
          <a:xfrm>
            <a:off x="8040216" y="6452671"/>
            <a:ext cx="2880320"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操作参数优化算法框架</a:t>
            </a:r>
            <a:endParaRPr lang="zh-CN" altLang="en-US" dirty="0"/>
          </a:p>
        </p:txBody>
      </p:sp>
      <p:graphicFrame>
        <p:nvGraphicFramePr>
          <p:cNvPr id="5" name="对象 4">
            <a:extLst>
              <a:ext uri="{FF2B5EF4-FFF2-40B4-BE49-F238E27FC236}">
                <a16:creationId xmlns:a16="http://schemas.microsoft.com/office/drawing/2014/main" id="{923CE84C-EDCD-1B7F-2B7C-6249EDD25862}"/>
              </a:ext>
            </a:extLst>
          </p:cNvPr>
          <p:cNvGraphicFramePr>
            <a:graphicFrameLocks noChangeAspect="1"/>
          </p:cNvGraphicFramePr>
          <p:nvPr>
            <p:extLst>
              <p:ext uri="{D42A27DB-BD31-4B8C-83A1-F6EECF244321}">
                <p14:modId xmlns:p14="http://schemas.microsoft.com/office/powerpoint/2010/main" val="2751589107"/>
              </p:ext>
            </p:extLst>
          </p:nvPr>
        </p:nvGraphicFramePr>
        <p:xfrm>
          <a:off x="7392144" y="1484784"/>
          <a:ext cx="3672408" cy="4893153"/>
        </p:xfrm>
        <a:graphic>
          <a:graphicData uri="http://schemas.openxmlformats.org/presentationml/2006/ole">
            <mc:AlternateContent xmlns:mc="http://schemas.openxmlformats.org/markup-compatibility/2006">
              <mc:Choice xmlns:v="urn:schemas-microsoft-com:vml" Requires="v">
                <p:oleObj name="Visio" r:id="rId2" imgW="2834588" imgH="3779444" progId="Visio.Drawing.15">
                  <p:embed/>
                </p:oleObj>
              </mc:Choice>
              <mc:Fallback>
                <p:oleObj name="Visio" r:id="rId2" imgW="2834588" imgH="3779444"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4" y="1484784"/>
                        <a:ext cx="3672408" cy="4893153"/>
                      </a:xfrm>
                      <a:prstGeom prst="rect">
                        <a:avLst/>
                      </a:prstGeom>
                      <a:noFill/>
                    </p:spPr>
                  </p:pic>
                </p:oleObj>
              </mc:Fallback>
            </mc:AlternateContent>
          </a:graphicData>
        </a:graphic>
      </p:graphicFrame>
    </p:spTree>
    <p:extLst>
      <p:ext uri="{BB962C8B-B14F-4D97-AF65-F5344CB8AC3E}">
        <p14:creationId xmlns:p14="http://schemas.microsoft.com/office/powerpoint/2010/main" val="3690714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2E913-1A6E-228A-55A5-BF164B21A206}"/>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B70FA19D-D5D4-896E-D768-54577B489B1A}"/>
              </a:ext>
            </a:extLst>
          </p:cNvPr>
          <p:cNvSpPr txBox="1">
            <a:spLocks noChangeArrowheads="1"/>
          </p:cNvSpPr>
          <p:nvPr/>
        </p:nvSpPr>
        <p:spPr bwMode="auto">
          <a:xfrm>
            <a:off x="1054799" y="1195200"/>
            <a:ext cx="6049312" cy="50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en-US" altLang="zh-CN" b="0" dirty="0">
                <a:solidFill>
                  <a:srgbClr val="0000FF"/>
                </a:solidFill>
              </a:rPr>
              <a:t>ANFIS</a:t>
            </a:r>
            <a:r>
              <a:rPr lang="zh-CN" altLang="en-US" b="0" dirty="0">
                <a:solidFill>
                  <a:srgbClr val="0000FF"/>
                </a:solidFill>
                <a:ea typeface="黑体" panose="02010609060101010101" pitchFamily="49" charset="-122"/>
              </a:rPr>
              <a:t>模型结构</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模糊化：对输入变给进阻尼</a:t>
            </a:r>
            <a:r>
              <a:rPr lang="en-US" altLang="zh-CN" sz="1800" b="0" dirty="0">
                <a:solidFill>
                  <a:srgbClr val="003366"/>
                </a:solidFill>
                <a:latin typeface="Times  New Roman"/>
                <a:ea typeface="黑体" panose="02010609060101010101" pitchFamily="49" charset="-122"/>
                <a:cs typeface="Times New Roman" panose="02020603050405020304" pitchFamily="18" charset="0"/>
                <a:sym typeface="+mn-ea"/>
              </a:rPr>
              <a:t>ε</a:t>
            </a: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和单轴抗压强度</a:t>
            </a:r>
            <a:r>
              <a:rPr lang="en-US" altLang="zh-CN" sz="1800" b="0" dirty="0">
                <a:solidFill>
                  <a:srgbClr val="003366"/>
                </a:solidFill>
                <a:latin typeface="Times  New Roman"/>
                <a:ea typeface="黑体" panose="02010609060101010101" pitchFamily="49" charset="-122"/>
                <a:cs typeface="Times New Roman" panose="02020603050405020304" pitchFamily="18" charset="0"/>
                <a:sym typeface="+mn-ea"/>
              </a:rPr>
              <a:t>σ</a:t>
            </a: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进行模糊化处理</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规则推理：基于模糊规则库，计算每一规则的激活强度</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参数优化：利用神经网络的反向传播算法和最小二乘法，优化隶属函数参数和规则权重</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去模糊化：通过加权平均法，将模糊推理结果转换为确定的输出值，即推荐的给进速度和回转速度</a:t>
            </a:r>
          </a:p>
        </p:txBody>
      </p:sp>
      <p:sp>
        <p:nvSpPr>
          <p:cNvPr id="2" name="灯片编号占位符 1">
            <a:extLst>
              <a:ext uri="{FF2B5EF4-FFF2-40B4-BE49-F238E27FC236}">
                <a16:creationId xmlns:a16="http://schemas.microsoft.com/office/drawing/2014/main" id="{682FB494-01C7-767C-E3E9-E1FDEA8849BE}"/>
              </a:ext>
            </a:extLst>
          </p:cNvPr>
          <p:cNvSpPr>
            <a:spLocks noGrp="1"/>
          </p:cNvSpPr>
          <p:nvPr>
            <p:ph type="sldNum" sz="quarter" idx="11"/>
          </p:nvPr>
        </p:nvSpPr>
        <p:spPr/>
        <p:txBody>
          <a:bodyPr/>
          <a:lstStyle/>
          <a:p>
            <a:pPr>
              <a:defRPr/>
            </a:pPr>
            <a:fld id="{95584045-8D34-47A5-81B9-53AE2D9309B4}" type="slidenum">
              <a:rPr lang="en-US" altLang="zh-CN" smtClean="0"/>
              <a:pPr>
                <a:defRPr/>
              </a:pPr>
              <a:t>26</a:t>
            </a:fld>
            <a:endParaRPr lang="en-US" altLang="zh-CN"/>
          </a:p>
        </p:txBody>
      </p:sp>
      <p:sp>
        <p:nvSpPr>
          <p:cNvPr id="6" name="Text Box 6">
            <a:extLst>
              <a:ext uri="{FF2B5EF4-FFF2-40B4-BE49-F238E27FC236}">
                <a16:creationId xmlns:a16="http://schemas.microsoft.com/office/drawing/2014/main" id="{C9B97ED5-1D44-90F8-5FDA-963B01E561E7}"/>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38A161C9-DC24-FD2C-F0CC-05B8B2031879}"/>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文本框 16">
            <a:extLst>
              <a:ext uri="{FF2B5EF4-FFF2-40B4-BE49-F238E27FC236}">
                <a16:creationId xmlns:a16="http://schemas.microsoft.com/office/drawing/2014/main" id="{1D74E9A4-3F93-ACF6-48E8-541EE07F71D3}"/>
              </a:ext>
            </a:extLst>
          </p:cNvPr>
          <p:cNvSpPr txBox="1"/>
          <p:nvPr/>
        </p:nvSpPr>
        <p:spPr>
          <a:xfrm>
            <a:off x="8089463" y="4509120"/>
            <a:ext cx="2880320" cy="369332"/>
          </a:xfrm>
          <a:prstGeom prst="rect">
            <a:avLst/>
          </a:prstGeom>
          <a:noFill/>
        </p:spPr>
        <p:txBody>
          <a:bodyPr wrap="square">
            <a:spAutoFit/>
          </a:bodyPr>
          <a:lstStyle/>
          <a:p>
            <a:r>
              <a:rPr lang="zh-CN" altLang="en-US" b="0" dirty="0">
                <a:solidFill>
                  <a:schemeClr val="bg2"/>
                </a:solidFill>
                <a:latin typeface="Calibri"/>
                <a:ea typeface="黑体" panose="02010609060101010101" pitchFamily="49" charset="-122"/>
                <a:cs typeface="Times New Roman" panose="02020603050405020304" pitchFamily="18" charset="0"/>
                <a:sym typeface="+mn-ea"/>
              </a:rPr>
              <a:t>图  操作参数优化算法框架</a:t>
            </a:r>
            <a:endParaRPr lang="zh-CN" altLang="en-US" dirty="0"/>
          </a:p>
        </p:txBody>
      </p:sp>
      <p:sp>
        <p:nvSpPr>
          <p:cNvPr id="33" name="文本框 32">
            <a:extLst>
              <a:ext uri="{FF2B5EF4-FFF2-40B4-BE49-F238E27FC236}">
                <a16:creationId xmlns:a16="http://schemas.microsoft.com/office/drawing/2014/main" id="{189D3BD3-59A9-3F54-6C1B-DC746E48130C}"/>
              </a:ext>
            </a:extLst>
          </p:cNvPr>
          <p:cNvSpPr txBox="1"/>
          <p:nvPr/>
        </p:nvSpPr>
        <p:spPr>
          <a:xfrm>
            <a:off x="6744072" y="5106237"/>
            <a:ext cx="5112568" cy="1113125"/>
          </a:xfrm>
          <a:prstGeom prst="rect">
            <a:avLst/>
          </a:prstGeom>
          <a:noFill/>
        </p:spPr>
        <p:txBody>
          <a:bodyPr wrap="square">
            <a:spAutoFit/>
          </a:bodyPr>
          <a:lstStyle/>
          <a:p>
            <a:pPr marL="742950" lvl="1" indent="-285750">
              <a:lnSpc>
                <a:spcPct val="200000"/>
              </a:lnSpc>
              <a:buClr>
                <a:srgbClr val="FF0000"/>
              </a:buClr>
              <a:buSzPct val="90000"/>
              <a:buFont typeface="Wingdings" panose="05000000000000000000" pitchFamily="2" charset="2"/>
              <a:buChar char="p"/>
            </a:pPr>
            <a:r>
              <a:rPr lang="en-US" altLang="zh-CN" b="0" dirty="0">
                <a:solidFill>
                  <a:srgbClr val="EE0000"/>
                </a:solidFill>
                <a:latin typeface="Times  New Roman"/>
                <a:ea typeface="黑体" panose="02010609060101010101" pitchFamily="49" charset="-122"/>
                <a:cs typeface="Times New Roman" panose="02020603050405020304" pitchFamily="18" charset="0"/>
                <a:sym typeface="+mn-ea"/>
              </a:rPr>
              <a:t> ANFIS</a:t>
            </a:r>
            <a:r>
              <a:rPr lang="zh-CN" altLang="en-US" b="0" dirty="0">
                <a:solidFill>
                  <a:srgbClr val="EE0000"/>
                </a:solidFill>
                <a:latin typeface="Times  New Roman"/>
                <a:ea typeface="黑体" panose="02010609060101010101" pitchFamily="49" charset="-122"/>
                <a:cs typeface="Times New Roman" panose="02020603050405020304" pitchFamily="18" charset="0"/>
                <a:sym typeface="+mn-ea"/>
              </a:rPr>
              <a:t>既能利用模糊推理处理不确定性，又能通过神经网络自适应调整参数</a:t>
            </a:r>
            <a:endParaRPr lang="en-US" altLang="zh-CN" b="0" dirty="0">
              <a:solidFill>
                <a:srgbClr val="EE0000"/>
              </a:solidFill>
              <a:latin typeface="Times  New Roman"/>
              <a:ea typeface="黑体" panose="02010609060101010101" pitchFamily="49" charset="-122"/>
              <a:cs typeface="Times New Roman" panose="02020603050405020304" pitchFamily="18" charset="0"/>
              <a:sym typeface="+mn-ea"/>
            </a:endParaRPr>
          </a:p>
        </p:txBody>
      </p:sp>
      <p:graphicFrame>
        <p:nvGraphicFramePr>
          <p:cNvPr id="36" name="对象 35">
            <a:extLst>
              <a:ext uri="{FF2B5EF4-FFF2-40B4-BE49-F238E27FC236}">
                <a16:creationId xmlns:a16="http://schemas.microsoft.com/office/drawing/2014/main" id="{3A85032B-7D71-4B45-1763-71666978673F}"/>
              </a:ext>
            </a:extLst>
          </p:cNvPr>
          <p:cNvGraphicFramePr>
            <a:graphicFrameLocks noChangeAspect="1"/>
          </p:cNvGraphicFramePr>
          <p:nvPr>
            <p:extLst>
              <p:ext uri="{D42A27DB-BD31-4B8C-83A1-F6EECF244321}">
                <p14:modId xmlns:p14="http://schemas.microsoft.com/office/powerpoint/2010/main" val="93251403"/>
              </p:ext>
            </p:extLst>
          </p:nvPr>
        </p:nvGraphicFramePr>
        <p:xfrm>
          <a:off x="7176120" y="1964141"/>
          <a:ext cx="4851025" cy="2472157"/>
        </p:xfrm>
        <a:graphic>
          <a:graphicData uri="http://schemas.openxmlformats.org/presentationml/2006/ole">
            <mc:AlternateContent xmlns:mc="http://schemas.openxmlformats.org/markup-compatibility/2006">
              <mc:Choice xmlns:v="urn:schemas-microsoft-com:vml" Requires="v">
                <p:oleObj name="Visio" r:id="rId2" imgW="6073058" imgH="3078693" progId="Visio.Drawing.15">
                  <p:embed/>
                </p:oleObj>
              </mc:Choice>
              <mc:Fallback>
                <p:oleObj name="Visio" r:id="rId2" imgW="6073058" imgH="3078693"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1964141"/>
                        <a:ext cx="4851025" cy="2472157"/>
                      </a:xfrm>
                      <a:prstGeom prst="rect">
                        <a:avLst/>
                      </a:prstGeom>
                      <a:noFill/>
                    </p:spPr>
                  </p:pic>
                </p:oleObj>
              </mc:Fallback>
            </mc:AlternateContent>
          </a:graphicData>
        </a:graphic>
      </p:graphicFrame>
    </p:spTree>
    <p:extLst>
      <p:ext uri="{BB962C8B-B14F-4D97-AF65-F5344CB8AC3E}">
        <p14:creationId xmlns:p14="http://schemas.microsoft.com/office/powerpoint/2010/main" val="140806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C9B2D-F542-E6DE-4B76-E4BE8116AAE8}"/>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D18F924A-2F4A-A887-FC6D-FFFE76389533}"/>
              </a:ext>
            </a:extLst>
          </p:cNvPr>
          <p:cNvSpPr txBox="1">
            <a:spLocks noChangeArrowheads="1"/>
          </p:cNvSpPr>
          <p:nvPr/>
        </p:nvSpPr>
        <p:spPr bwMode="auto">
          <a:xfrm>
            <a:off x="1054799" y="1195200"/>
            <a:ext cx="6049312" cy="212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给进速度推荐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输入：单轴抗压强度、给进阻尼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输出：给进速度</a:t>
            </a:r>
          </a:p>
        </p:txBody>
      </p:sp>
      <p:sp>
        <p:nvSpPr>
          <p:cNvPr id="2" name="灯片编号占位符 1">
            <a:extLst>
              <a:ext uri="{FF2B5EF4-FFF2-40B4-BE49-F238E27FC236}">
                <a16:creationId xmlns:a16="http://schemas.microsoft.com/office/drawing/2014/main" id="{EFA22AB1-3672-11E5-E2B9-BB0093EE714A}"/>
              </a:ext>
            </a:extLst>
          </p:cNvPr>
          <p:cNvSpPr>
            <a:spLocks noGrp="1"/>
          </p:cNvSpPr>
          <p:nvPr>
            <p:ph type="sldNum" sz="quarter" idx="11"/>
          </p:nvPr>
        </p:nvSpPr>
        <p:spPr/>
        <p:txBody>
          <a:bodyPr/>
          <a:lstStyle/>
          <a:p>
            <a:pPr>
              <a:defRPr/>
            </a:pPr>
            <a:fld id="{95584045-8D34-47A5-81B9-53AE2D9309B4}" type="slidenum">
              <a:rPr lang="en-US" altLang="zh-CN" smtClean="0"/>
              <a:pPr>
                <a:defRPr/>
              </a:pPr>
              <a:t>27</a:t>
            </a:fld>
            <a:endParaRPr lang="en-US" altLang="zh-CN"/>
          </a:p>
        </p:txBody>
      </p:sp>
      <p:sp>
        <p:nvSpPr>
          <p:cNvPr id="6" name="Text Box 6">
            <a:extLst>
              <a:ext uri="{FF2B5EF4-FFF2-40B4-BE49-F238E27FC236}">
                <a16:creationId xmlns:a16="http://schemas.microsoft.com/office/drawing/2014/main" id="{675B4F73-88A9-55F1-F1B4-FBF5A8A55BE3}"/>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EF932D17-E391-209B-0BD1-92EA3D5EDA43}"/>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TextBox 9">
            <a:extLst>
              <a:ext uri="{FF2B5EF4-FFF2-40B4-BE49-F238E27FC236}">
                <a16:creationId xmlns:a16="http://schemas.microsoft.com/office/drawing/2014/main" id="{01358EA3-3A16-39CB-C6DF-C4906A5022FA}"/>
              </a:ext>
            </a:extLst>
          </p:cNvPr>
          <p:cNvSpPr txBox="1">
            <a:spLocks noChangeArrowheads="1"/>
          </p:cNvSpPr>
          <p:nvPr/>
        </p:nvSpPr>
        <p:spPr bwMode="auto">
          <a:xfrm>
            <a:off x="5591944" y="1201561"/>
            <a:ext cx="6049312" cy="212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lvl="2" indent="0" algn="just" eaLnBrk="1" fontAlgn="auto" hangingPunct="1">
              <a:lnSpc>
                <a:spcPct val="170000"/>
              </a:lnSpc>
              <a:spcBef>
                <a:spcPts val="600"/>
              </a:spcBef>
              <a:spcAft>
                <a:spcPts val="0"/>
              </a:spcAft>
              <a:buClr>
                <a:srgbClr val="FF0000"/>
              </a:buClr>
              <a:defRPr/>
            </a:pPr>
            <a:endParaRPr lang="zh-CN" altLang="en-US" b="0" dirty="0">
              <a:solidFill>
                <a:srgbClr val="0000FF"/>
              </a:solidFill>
              <a:ea typeface="黑体" panose="02010609060101010101" pitchFamily="49" charset="-122"/>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回转速度推荐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输入：单轴抗压强度、给进阻尼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输出：回转速度</a:t>
            </a:r>
          </a:p>
        </p:txBody>
      </p:sp>
      <p:pic>
        <p:nvPicPr>
          <p:cNvPr id="4" name="图片 3">
            <a:extLst>
              <a:ext uri="{FF2B5EF4-FFF2-40B4-BE49-F238E27FC236}">
                <a16:creationId xmlns:a16="http://schemas.microsoft.com/office/drawing/2014/main" id="{B2A93284-652A-2ABF-C641-5B2104C900CD}"/>
              </a:ext>
            </a:extLst>
          </p:cNvPr>
          <p:cNvPicPr>
            <a:picLocks noChangeAspect="1"/>
          </p:cNvPicPr>
          <p:nvPr/>
        </p:nvPicPr>
        <p:blipFill>
          <a:blip r:embed="rId2"/>
          <a:stretch>
            <a:fillRect/>
          </a:stretch>
        </p:blipFill>
        <p:spPr>
          <a:xfrm>
            <a:off x="1919536" y="3717032"/>
            <a:ext cx="4080294" cy="2190761"/>
          </a:xfrm>
          <a:prstGeom prst="rect">
            <a:avLst/>
          </a:prstGeom>
        </p:spPr>
      </p:pic>
      <p:pic>
        <p:nvPicPr>
          <p:cNvPr id="5" name="图片 4">
            <a:extLst>
              <a:ext uri="{FF2B5EF4-FFF2-40B4-BE49-F238E27FC236}">
                <a16:creationId xmlns:a16="http://schemas.microsoft.com/office/drawing/2014/main" id="{7DBD7AB8-E5CD-9118-A6E9-E31FD7EA6B57}"/>
              </a:ext>
            </a:extLst>
          </p:cNvPr>
          <p:cNvPicPr>
            <a:picLocks noChangeAspect="1"/>
          </p:cNvPicPr>
          <p:nvPr/>
        </p:nvPicPr>
        <p:blipFill>
          <a:blip r:embed="rId3"/>
          <a:stretch>
            <a:fillRect/>
          </a:stretch>
        </p:blipFill>
        <p:spPr>
          <a:xfrm>
            <a:off x="6718873" y="3657421"/>
            <a:ext cx="4191318" cy="2250372"/>
          </a:xfrm>
          <a:prstGeom prst="rect">
            <a:avLst/>
          </a:prstGeom>
        </p:spPr>
      </p:pic>
    </p:spTree>
    <p:extLst>
      <p:ext uri="{BB962C8B-B14F-4D97-AF65-F5344CB8AC3E}">
        <p14:creationId xmlns:p14="http://schemas.microsoft.com/office/powerpoint/2010/main" val="2262275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194F-1768-861C-EB5F-DD91F19700F0}"/>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3252B779-3F1D-57AB-2EBA-DDD84322E0DF}"/>
              </a:ext>
            </a:extLst>
          </p:cNvPr>
          <p:cNvSpPr txBox="1">
            <a:spLocks noChangeArrowheads="1"/>
          </p:cNvSpPr>
          <p:nvPr/>
        </p:nvSpPr>
        <p:spPr bwMode="auto">
          <a:xfrm>
            <a:off x="1054798" y="1195200"/>
            <a:ext cx="6625378" cy="570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的操作参数优化仿真验证与分析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数据来源：</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2025</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年</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3</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月</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13</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日钻进数据</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给进阻尼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输入：给进速度、给进压力、转速</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输出：给进阻尼</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建模方法：机理建模</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单轴抗压强度</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851400" lvl="3" indent="0" eaLnBrk="1" hangingPunct="1">
              <a:lnSpc>
                <a:spcPct val="150000"/>
              </a:lnSpc>
              <a:spcBef>
                <a:spcPts val="0"/>
              </a:spcBef>
              <a:spcAft>
                <a:spcPts val="600"/>
              </a:spcAft>
              <a:buClr>
                <a:srgbClr val="FF0000"/>
              </a:buClr>
              <a:buSzPct val="75000"/>
              <a:defRPr/>
            </a:pP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速、扭矩、主泵压力</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输出：单轴抗压强度值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建模方法：重心法去模糊化</a:t>
            </a:r>
          </a:p>
        </p:txBody>
      </p:sp>
      <p:sp>
        <p:nvSpPr>
          <p:cNvPr id="2" name="灯片编号占位符 1">
            <a:extLst>
              <a:ext uri="{FF2B5EF4-FFF2-40B4-BE49-F238E27FC236}">
                <a16:creationId xmlns:a16="http://schemas.microsoft.com/office/drawing/2014/main" id="{D4778A94-FECD-C34F-8D16-87F2914B5389}"/>
              </a:ext>
            </a:extLst>
          </p:cNvPr>
          <p:cNvSpPr>
            <a:spLocks noGrp="1"/>
          </p:cNvSpPr>
          <p:nvPr>
            <p:ph type="sldNum" sz="quarter" idx="11"/>
          </p:nvPr>
        </p:nvSpPr>
        <p:spPr/>
        <p:txBody>
          <a:bodyPr/>
          <a:lstStyle/>
          <a:p>
            <a:pPr>
              <a:defRPr/>
            </a:pPr>
            <a:fld id="{95584045-8D34-47A5-81B9-53AE2D9309B4}" type="slidenum">
              <a:rPr lang="en-US" altLang="zh-CN" smtClean="0"/>
              <a:pPr>
                <a:defRPr/>
              </a:pPr>
              <a:t>28</a:t>
            </a:fld>
            <a:endParaRPr lang="en-US" altLang="zh-CN"/>
          </a:p>
        </p:txBody>
      </p:sp>
      <p:sp>
        <p:nvSpPr>
          <p:cNvPr id="6" name="Text Box 6">
            <a:extLst>
              <a:ext uri="{FF2B5EF4-FFF2-40B4-BE49-F238E27FC236}">
                <a16:creationId xmlns:a16="http://schemas.microsoft.com/office/drawing/2014/main" id="{EAEB5627-9D81-6FB2-59DB-7CA27FEB20E2}"/>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70BB6114-F16B-48B5-738A-7060ABD35678}"/>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462BA22B-54D3-8415-1367-FED08C35C990}"/>
              </a:ext>
            </a:extLst>
          </p:cNvPr>
          <p:cNvSpPr txBox="1"/>
          <p:nvPr/>
        </p:nvSpPr>
        <p:spPr>
          <a:xfrm>
            <a:off x="6484972" y="5516966"/>
            <a:ext cx="5299660" cy="403957"/>
          </a:xfrm>
          <a:prstGeom prst="rect">
            <a:avLst/>
          </a:prstGeom>
          <a:noFill/>
        </p:spPr>
        <p:txBody>
          <a:bodyPr wrap="square">
            <a:spAutoFit/>
          </a:bodyPr>
          <a:lstStyle/>
          <a:p>
            <a:pPr>
              <a:lnSpc>
                <a:spcPct val="150000"/>
              </a:lnSpc>
              <a:buClr>
                <a:srgbClr val="FF0000"/>
              </a:buClr>
            </a:pPr>
            <a:r>
              <a:rPr lang="zh-CN" altLang="en-US"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rPr>
              <a:t>图 地层硬度仿真（蓝线：阻尼，红线：单轴抗压强度）</a:t>
            </a:r>
            <a:endParaRPr lang="en-US" altLang="zh-CN"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7E839DCF-D7EC-6F4A-F52C-2AFA69632943}"/>
              </a:ext>
            </a:extLst>
          </p:cNvPr>
          <p:cNvPicPr>
            <a:picLocks noChangeAspect="1"/>
          </p:cNvPicPr>
          <p:nvPr/>
        </p:nvPicPr>
        <p:blipFill>
          <a:blip r:embed="rId2"/>
          <a:stretch>
            <a:fillRect/>
          </a:stretch>
        </p:blipFill>
        <p:spPr>
          <a:xfrm>
            <a:off x="5951983" y="2564904"/>
            <a:ext cx="6071643" cy="3075767"/>
          </a:xfrm>
          <a:prstGeom prst="rect">
            <a:avLst/>
          </a:prstGeom>
        </p:spPr>
      </p:pic>
    </p:spTree>
    <p:extLst>
      <p:ext uri="{BB962C8B-B14F-4D97-AF65-F5344CB8AC3E}">
        <p14:creationId xmlns:p14="http://schemas.microsoft.com/office/powerpoint/2010/main" val="1711395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A51B8-44DD-0447-B67A-B30B3F2BC1EF}"/>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6B4F3BD3-171C-D262-DA98-479B98C1A7E4}"/>
              </a:ext>
            </a:extLst>
          </p:cNvPr>
          <p:cNvSpPr txBox="1">
            <a:spLocks noChangeArrowheads="1"/>
          </p:cNvSpPr>
          <p:nvPr/>
        </p:nvSpPr>
        <p:spPr bwMode="auto">
          <a:xfrm>
            <a:off x="1054799" y="1195200"/>
            <a:ext cx="6420686" cy="213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的操作参数优化仿真验证与分析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给进速度推荐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隶属度函数</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推理规则</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BDD2D769-E088-F9BF-C805-9353685091F3}"/>
              </a:ext>
            </a:extLst>
          </p:cNvPr>
          <p:cNvSpPr>
            <a:spLocks noGrp="1"/>
          </p:cNvSpPr>
          <p:nvPr>
            <p:ph type="sldNum" sz="quarter" idx="11"/>
          </p:nvPr>
        </p:nvSpPr>
        <p:spPr/>
        <p:txBody>
          <a:bodyPr/>
          <a:lstStyle/>
          <a:p>
            <a:pPr>
              <a:defRPr/>
            </a:pPr>
            <a:fld id="{95584045-8D34-47A5-81B9-53AE2D9309B4}" type="slidenum">
              <a:rPr lang="en-US" altLang="zh-CN" smtClean="0"/>
              <a:pPr>
                <a:defRPr/>
              </a:pPr>
              <a:t>29</a:t>
            </a:fld>
            <a:endParaRPr lang="en-US" altLang="zh-CN"/>
          </a:p>
        </p:txBody>
      </p:sp>
      <p:sp>
        <p:nvSpPr>
          <p:cNvPr id="6" name="Text Box 6">
            <a:extLst>
              <a:ext uri="{FF2B5EF4-FFF2-40B4-BE49-F238E27FC236}">
                <a16:creationId xmlns:a16="http://schemas.microsoft.com/office/drawing/2014/main" id="{B52926EC-5383-6376-E850-103F544B05CB}"/>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BBB3F044-6994-A56C-7ABB-56A0739D62AD}"/>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F62A342-C980-2D72-C142-C93225F6E945}"/>
              </a:ext>
            </a:extLst>
          </p:cNvPr>
          <p:cNvPicPr>
            <a:picLocks noChangeAspect="1"/>
          </p:cNvPicPr>
          <p:nvPr/>
        </p:nvPicPr>
        <p:blipFill>
          <a:blip r:embed="rId2"/>
          <a:stretch>
            <a:fillRect/>
          </a:stretch>
        </p:blipFill>
        <p:spPr>
          <a:xfrm>
            <a:off x="4465663" y="4522999"/>
            <a:ext cx="3506602" cy="1908186"/>
          </a:xfrm>
          <a:prstGeom prst="rect">
            <a:avLst/>
          </a:prstGeom>
        </p:spPr>
      </p:pic>
      <p:sp>
        <p:nvSpPr>
          <p:cNvPr id="4" name="文本框 3">
            <a:extLst>
              <a:ext uri="{FF2B5EF4-FFF2-40B4-BE49-F238E27FC236}">
                <a16:creationId xmlns:a16="http://schemas.microsoft.com/office/drawing/2014/main" id="{B6CE8C8F-02E9-5FDA-5FBF-49E5C54E749B}"/>
              </a:ext>
            </a:extLst>
          </p:cNvPr>
          <p:cNvSpPr txBox="1"/>
          <p:nvPr/>
        </p:nvSpPr>
        <p:spPr>
          <a:xfrm>
            <a:off x="5064300" y="4113239"/>
            <a:ext cx="2411186" cy="307777"/>
          </a:xfrm>
          <a:prstGeom prst="rect">
            <a:avLst/>
          </a:prstGeom>
          <a:noFill/>
        </p:spPr>
        <p:txBody>
          <a:bodyPr wrap="square">
            <a:spAutoFit/>
          </a:bodyPr>
          <a:lstStyle/>
          <a:p>
            <a:pPr algn="ctr"/>
            <a:r>
              <a:rPr lang="zh-CN" altLang="en-US" sz="1400" kern="100" dirty="0">
                <a:latin typeface="Times New Roman" panose="02020603050405020304" pitchFamily="18" charset="0"/>
                <a:ea typeface="黑体" panose="02010609060101010101" pitchFamily="49" charset="-122"/>
                <a:cs typeface="+mn-ea"/>
              </a:rPr>
              <a:t>隶属度函数</a:t>
            </a:r>
            <a:r>
              <a:rPr lang="en-US" altLang="zh-CN" sz="1400" kern="100" dirty="0">
                <a:latin typeface="Times New Roman" panose="02020603050405020304" pitchFamily="18" charset="0"/>
                <a:ea typeface="黑体" panose="02010609060101010101" pitchFamily="49" charset="-122"/>
                <a:cs typeface="+mn-ea"/>
              </a:rPr>
              <a:t>-</a:t>
            </a:r>
            <a:r>
              <a:rPr lang="zh-CN" altLang="en-US" sz="1400" kern="100" dirty="0">
                <a:solidFill>
                  <a:srgbClr val="EE0000"/>
                </a:solidFill>
                <a:latin typeface="Times New Roman" panose="02020603050405020304" pitchFamily="18" charset="0"/>
                <a:ea typeface="黑体" panose="02010609060101010101" pitchFamily="49" charset="-122"/>
                <a:cs typeface="+mn-ea"/>
              </a:rPr>
              <a:t>单轴抗压强度</a:t>
            </a:r>
          </a:p>
        </p:txBody>
      </p:sp>
      <p:pic>
        <p:nvPicPr>
          <p:cNvPr id="5" name="图片 4">
            <a:extLst>
              <a:ext uri="{FF2B5EF4-FFF2-40B4-BE49-F238E27FC236}">
                <a16:creationId xmlns:a16="http://schemas.microsoft.com/office/drawing/2014/main" id="{4F8B4A9E-4E0D-C05A-26FC-CC099CBA7150}"/>
              </a:ext>
            </a:extLst>
          </p:cNvPr>
          <p:cNvPicPr>
            <a:picLocks noChangeAspect="1"/>
          </p:cNvPicPr>
          <p:nvPr/>
        </p:nvPicPr>
        <p:blipFill>
          <a:blip r:embed="rId3"/>
          <a:stretch>
            <a:fillRect/>
          </a:stretch>
        </p:blipFill>
        <p:spPr>
          <a:xfrm>
            <a:off x="4451150" y="2158500"/>
            <a:ext cx="3506602" cy="1908186"/>
          </a:xfrm>
          <a:prstGeom prst="rect">
            <a:avLst/>
          </a:prstGeom>
        </p:spPr>
      </p:pic>
      <p:sp>
        <p:nvSpPr>
          <p:cNvPr id="7" name="文本框 6">
            <a:extLst>
              <a:ext uri="{FF2B5EF4-FFF2-40B4-BE49-F238E27FC236}">
                <a16:creationId xmlns:a16="http://schemas.microsoft.com/office/drawing/2014/main" id="{2DF37784-3D93-07F3-F734-7D76FBE10017}"/>
              </a:ext>
            </a:extLst>
          </p:cNvPr>
          <p:cNvSpPr txBox="1"/>
          <p:nvPr/>
        </p:nvSpPr>
        <p:spPr>
          <a:xfrm>
            <a:off x="5064299" y="6455778"/>
            <a:ext cx="2411186" cy="307777"/>
          </a:xfrm>
          <a:prstGeom prst="rect">
            <a:avLst/>
          </a:prstGeom>
          <a:noFill/>
        </p:spPr>
        <p:txBody>
          <a:bodyPr wrap="square">
            <a:spAutoFit/>
          </a:bodyPr>
          <a:lstStyle/>
          <a:p>
            <a:pPr algn="ctr"/>
            <a:r>
              <a:rPr lang="zh-CN" altLang="en-US" sz="1400" kern="100" dirty="0">
                <a:latin typeface="Times New Roman" panose="02020603050405020304" pitchFamily="18" charset="0"/>
                <a:ea typeface="黑体" panose="02010609060101010101" pitchFamily="49" charset="-122"/>
                <a:cs typeface="+mn-ea"/>
              </a:rPr>
              <a:t>隶属度函数</a:t>
            </a:r>
            <a:r>
              <a:rPr lang="en-US" altLang="zh-CN" sz="1400" kern="100" dirty="0">
                <a:latin typeface="Times New Roman" panose="02020603050405020304" pitchFamily="18" charset="0"/>
                <a:ea typeface="黑体" panose="02010609060101010101" pitchFamily="49" charset="-122"/>
                <a:cs typeface="+mn-ea"/>
              </a:rPr>
              <a:t>-</a:t>
            </a:r>
            <a:r>
              <a:rPr lang="zh-CN" altLang="en-US" sz="1400" kern="100" dirty="0">
                <a:solidFill>
                  <a:srgbClr val="EE0000"/>
                </a:solidFill>
                <a:latin typeface="Times New Roman" panose="02020603050405020304" pitchFamily="18" charset="0"/>
                <a:ea typeface="黑体" panose="02010609060101010101" pitchFamily="49" charset="-122"/>
                <a:cs typeface="+mn-ea"/>
              </a:rPr>
              <a:t>给进阻尼</a:t>
            </a:r>
          </a:p>
        </p:txBody>
      </p:sp>
      <p:sp>
        <p:nvSpPr>
          <p:cNvPr id="9" name="文本框 8">
            <a:extLst>
              <a:ext uri="{FF2B5EF4-FFF2-40B4-BE49-F238E27FC236}">
                <a16:creationId xmlns:a16="http://schemas.microsoft.com/office/drawing/2014/main" id="{73F0B6D0-10B1-9C0B-3E82-987E11290B3C}"/>
              </a:ext>
            </a:extLst>
          </p:cNvPr>
          <p:cNvSpPr txBox="1"/>
          <p:nvPr/>
        </p:nvSpPr>
        <p:spPr>
          <a:xfrm>
            <a:off x="8904312" y="1591195"/>
            <a:ext cx="2380736" cy="338554"/>
          </a:xfrm>
          <a:prstGeom prst="rect">
            <a:avLst/>
          </a:prstGeom>
          <a:noFill/>
        </p:spPr>
        <p:txBody>
          <a:bodyPr wrap="square">
            <a:spAutoFit/>
          </a:bodyPr>
          <a:lstStyle/>
          <a:p>
            <a:pPr algn="ctr"/>
            <a:r>
              <a:rPr lang="zh-CN" altLang="en-US" sz="1600" kern="100" dirty="0">
                <a:latin typeface="Times New Roman" panose="02020603050405020304" pitchFamily="18" charset="0"/>
                <a:ea typeface="黑体" panose="02010609060101010101" pitchFamily="49" charset="-122"/>
                <a:cs typeface="+mn-ea"/>
              </a:rPr>
              <a:t>表  给进速度隶属度函数</a:t>
            </a:r>
            <a:endParaRPr lang="zh-CN" altLang="en-US" sz="1600" kern="100" dirty="0">
              <a:solidFill>
                <a:srgbClr val="FF0000"/>
              </a:solidFill>
              <a:latin typeface="Times New Roman" panose="02020603050405020304" pitchFamily="18" charset="0"/>
              <a:ea typeface="黑体" panose="02010609060101010101" pitchFamily="49" charset="-122"/>
              <a:cs typeface="+mn-ea"/>
            </a:endParaRPr>
          </a:p>
        </p:txBody>
      </p:sp>
      <p:graphicFrame>
        <p:nvGraphicFramePr>
          <p:cNvPr id="10" name="表格 9">
            <a:extLst>
              <a:ext uri="{FF2B5EF4-FFF2-40B4-BE49-F238E27FC236}">
                <a16:creationId xmlns:a16="http://schemas.microsoft.com/office/drawing/2014/main" id="{0E7B59C6-EC52-ECDF-503F-06E736C2BCD6}"/>
              </a:ext>
            </a:extLst>
          </p:cNvPr>
          <p:cNvGraphicFramePr>
            <a:graphicFrameLocks noGrp="1"/>
          </p:cNvGraphicFramePr>
          <p:nvPr>
            <p:extLst>
              <p:ext uri="{D42A27DB-BD31-4B8C-83A1-F6EECF244321}">
                <p14:modId xmlns:p14="http://schemas.microsoft.com/office/powerpoint/2010/main" val="3757491474"/>
              </p:ext>
            </p:extLst>
          </p:nvPr>
        </p:nvGraphicFramePr>
        <p:xfrm>
          <a:off x="1348502" y="3918663"/>
          <a:ext cx="2885304" cy="2619121"/>
        </p:xfrm>
        <a:graphic>
          <a:graphicData uri="http://schemas.openxmlformats.org/drawingml/2006/table">
            <a:tbl>
              <a:tblPr firstRow="1" firstCol="1" bandRow="1">
                <a:tableStyleId>{5C22544A-7EE6-4342-B048-85BDC9FD1C3A}</a:tableStyleId>
              </a:tblPr>
              <a:tblGrid>
                <a:gridCol w="721326">
                  <a:extLst>
                    <a:ext uri="{9D8B030D-6E8A-4147-A177-3AD203B41FA5}">
                      <a16:colId xmlns:a16="http://schemas.microsoft.com/office/drawing/2014/main" val="1322324438"/>
                    </a:ext>
                  </a:extLst>
                </a:gridCol>
                <a:gridCol w="721326">
                  <a:extLst>
                    <a:ext uri="{9D8B030D-6E8A-4147-A177-3AD203B41FA5}">
                      <a16:colId xmlns:a16="http://schemas.microsoft.com/office/drawing/2014/main" val="723351911"/>
                    </a:ext>
                  </a:extLst>
                </a:gridCol>
                <a:gridCol w="721326">
                  <a:extLst>
                    <a:ext uri="{9D8B030D-6E8A-4147-A177-3AD203B41FA5}">
                      <a16:colId xmlns:a16="http://schemas.microsoft.com/office/drawing/2014/main" val="3226264878"/>
                    </a:ext>
                  </a:extLst>
                </a:gridCol>
                <a:gridCol w="721326">
                  <a:extLst>
                    <a:ext uri="{9D8B030D-6E8A-4147-A177-3AD203B41FA5}">
                      <a16:colId xmlns:a16="http://schemas.microsoft.com/office/drawing/2014/main" val="1242530637"/>
                    </a:ext>
                  </a:extLst>
                </a:gridCol>
              </a:tblGrid>
              <a:tr h="0">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规则编号</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前件</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后件</a:t>
                      </a:r>
                    </a:p>
                  </a:txBody>
                  <a:tcPr marL="68580" marR="68580" marT="0" marB="0" anchor="ctr"/>
                </a:tc>
                <a:tc>
                  <a:txBody>
                    <a:bodyPr/>
                    <a:lstStyle/>
                    <a:p>
                      <a:pPr marL="0" algn="ctr" defTabSz="914400" rtl="0" eaLnBrk="1" latinLnBrk="0" hangingPunct="1">
                        <a:lnSpc>
                          <a:spcPts val="2000"/>
                        </a:lnSpc>
                        <a:buNone/>
                      </a:pPr>
                      <a:r>
                        <a:rPr lang="zh-CN" altLang="en-US" sz="1600" b="1" kern="1200">
                          <a:solidFill>
                            <a:schemeClr val="tx1"/>
                          </a:solidFill>
                          <a:latin typeface="+mn-lt"/>
                          <a:ea typeface="+mn-ea"/>
                          <a:cs typeface="+mn-cs"/>
                        </a:rPr>
                        <a:t>规则权重</a:t>
                      </a:r>
                    </a:p>
                  </a:txBody>
                  <a:tcPr marL="68580" marR="68580" marT="0" marB="0" anchor="ctr"/>
                </a:tc>
                <a:extLst>
                  <a:ext uri="{0D108BD9-81ED-4DB2-BD59-A6C34878D82A}">
                    <a16:rowId xmlns:a16="http://schemas.microsoft.com/office/drawing/2014/main" val="142491125"/>
                  </a:ext>
                </a:extLst>
              </a:tr>
              <a:tr h="0">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495331672"/>
                  </a:ext>
                </a:extLst>
              </a:tr>
              <a:tr h="0">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225012075"/>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3</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635186713"/>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4</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[4]</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442268397"/>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5</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[5]</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083338570"/>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6</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[6]</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636891328"/>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7</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[7]</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483485570"/>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8</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[8]</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362129916"/>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9</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[9]</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890297410"/>
                  </a:ext>
                </a:extLst>
              </a:tr>
            </a:tbl>
          </a:graphicData>
        </a:graphic>
      </p:graphicFrame>
      <p:sp>
        <p:nvSpPr>
          <p:cNvPr id="11" name="文本框 10">
            <a:extLst>
              <a:ext uri="{FF2B5EF4-FFF2-40B4-BE49-F238E27FC236}">
                <a16:creationId xmlns:a16="http://schemas.microsoft.com/office/drawing/2014/main" id="{BB424D25-40F8-E063-F676-6CF4AD1C1B39}"/>
              </a:ext>
            </a:extLst>
          </p:cNvPr>
          <p:cNvSpPr txBox="1"/>
          <p:nvPr/>
        </p:nvSpPr>
        <p:spPr>
          <a:xfrm>
            <a:off x="1444772" y="3580109"/>
            <a:ext cx="2830148" cy="338554"/>
          </a:xfrm>
          <a:prstGeom prst="rect">
            <a:avLst/>
          </a:prstGeom>
          <a:noFill/>
        </p:spPr>
        <p:txBody>
          <a:bodyPr wrap="square">
            <a:spAutoFit/>
          </a:bodyPr>
          <a:lstStyle/>
          <a:p>
            <a:pPr algn="ctr"/>
            <a:r>
              <a:rPr lang="zh-CN" altLang="en-US" sz="1600" kern="100" dirty="0">
                <a:latin typeface="Times New Roman" panose="02020603050405020304" pitchFamily="18" charset="0"/>
                <a:ea typeface="黑体" panose="02010609060101010101" pitchFamily="49" charset="-122"/>
                <a:cs typeface="+mn-ea"/>
              </a:rPr>
              <a:t>表  给进速度</a:t>
            </a:r>
            <a:r>
              <a:rPr lang="en-US" altLang="zh-CN" sz="1600" kern="100" dirty="0">
                <a:latin typeface="Times New Roman" panose="02020603050405020304" pitchFamily="18" charset="0"/>
                <a:ea typeface="黑体" panose="02010609060101010101" pitchFamily="49" charset="-122"/>
                <a:cs typeface="+mn-ea"/>
              </a:rPr>
              <a:t>ANFIS</a:t>
            </a:r>
            <a:r>
              <a:rPr lang="zh-CN" altLang="en-US" sz="1600" kern="100" dirty="0">
                <a:latin typeface="Times New Roman" panose="02020603050405020304" pitchFamily="18" charset="0"/>
                <a:ea typeface="黑体" panose="02010609060101010101" pitchFamily="49" charset="-122"/>
                <a:cs typeface="+mn-ea"/>
              </a:rPr>
              <a:t>模型规则</a:t>
            </a:r>
            <a:endParaRPr lang="zh-CN" altLang="en-US" sz="1600" kern="100" dirty="0">
              <a:solidFill>
                <a:srgbClr val="FF0000"/>
              </a:solidFill>
              <a:latin typeface="Times New Roman" panose="02020603050405020304" pitchFamily="18" charset="0"/>
              <a:ea typeface="黑体" panose="02010609060101010101" pitchFamily="49" charset="-122"/>
              <a:cs typeface="+mn-ea"/>
            </a:endParaRPr>
          </a:p>
        </p:txBody>
      </p:sp>
      <p:graphicFrame>
        <p:nvGraphicFramePr>
          <p:cNvPr id="12" name="表格 11">
            <a:extLst>
              <a:ext uri="{FF2B5EF4-FFF2-40B4-BE49-F238E27FC236}">
                <a16:creationId xmlns:a16="http://schemas.microsoft.com/office/drawing/2014/main" id="{8A979806-7B10-B8B6-0103-BAC7B14CB251}"/>
              </a:ext>
            </a:extLst>
          </p:cNvPr>
          <p:cNvGraphicFramePr>
            <a:graphicFrameLocks noGrp="1"/>
          </p:cNvGraphicFramePr>
          <p:nvPr>
            <p:extLst>
              <p:ext uri="{D42A27DB-BD31-4B8C-83A1-F6EECF244321}">
                <p14:modId xmlns:p14="http://schemas.microsoft.com/office/powerpoint/2010/main" val="3559513339"/>
              </p:ext>
            </p:extLst>
          </p:nvPr>
        </p:nvGraphicFramePr>
        <p:xfrm>
          <a:off x="8133982" y="1937600"/>
          <a:ext cx="3938681" cy="4847594"/>
        </p:xfrm>
        <a:graphic>
          <a:graphicData uri="http://schemas.openxmlformats.org/drawingml/2006/table">
            <a:tbl>
              <a:tblPr firstRow="1" firstCol="1" bandRow="1">
                <a:tableStyleId>{5C22544A-7EE6-4342-B048-85BDC9FD1C3A}</a:tableStyleId>
              </a:tblPr>
              <a:tblGrid>
                <a:gridCol w="582762">
                  <a:extLst>
                    <a:ext uri="{9D8B030D-6E8A-4147-A177-3AD203B41FA5}">
                      <a16:colId xmlns:a16="http://schemas.microsoft.com/office/drawing/2014/main" val="1219086871"/>
                    </a:ext>
                  </a:extLst>
                </a:gridCol>
                <a:gridCol w="907648">
                  <a:extLst>
                    <a:ext uri="{9D8B030D-6E8A-4147-A177-3AD203B41FA5}">
                      <a16:colId xmlns:a16="http://schemas.microsoft.com/office/drawing/2014/main" val="1796317466"/>
                    </a:ext>
                  </a:extLst>
                </a:gridCol>
                <a:gridCol w="792088">
                  <a:extLst>
                    <a:ext uri="{9D8B030D-6E8A-4147-A177-3AD203B41FA5}">
                      <a16:colId xmlns:a16="http://schemas.microsoft.com/office/drawing/2014/main" val="2876409580"/>
                    </a:ext>
                  </a:extLst>
                </a:gridCol>
                <a:gridCol w="1656183">
                  <a:extLst>
                    <a:ext uri="{9D8B030D-6E8A-4147-A177-3AD203B41FA5}">
                      <a16:colId xmlns:a16="http://schemas.microsoft.com/office/drawing/2014/main" val="3231206840"/>
                    </a:ext>
                  </a:extLst>
                </a:gridCol>
              </a:tblGrid>
              <a:tr h="469966">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输出变量</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隶属函数名称</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隶属函数类型</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隶属函数参数</a:t>
                      </a:r>
                    </a:p>
                  </a:txBody>
                  <a:tcPr marL="68580" marR="68580" marT="0" marB="0" anchor="ctr"/>
                </a:tc>
                <a:extLst>
                  <a:ext uri="{0D108BD9-81ED-4DB2-BD59-A6C34878D82A}">
                    <a16:rowId xmlns:a16="http://schemas.microsoft.com/office/drawing/2014/main" val="225813504"/>
                  </a:ext>
                </a:extLst>
              </a:tr>
              <a:tr h="466485">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1</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"out1mf1"</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[-0.0513, -0.8524, 21.1735]</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948822941"/>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"out1mf2"</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[-0.4026, 7.5958, -3.3255]</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604208773"/>
                  </a:ext>
                </a:extLst>
              </a:tr>
              <a:tr h="253561">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"out1mf3"</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 0, 0]</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139729366"/>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"out1mf4"</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[-0.0724, -1.2423, 27.7771]</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192853009"/>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"out1mf5"</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[0.0199, -1.4975, 14.4546]</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257913397"/>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"out1mf6"</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[-0.1337, -3.3534, 69.8363]</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021609897"/>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"out1mf7"</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[-0.1770, 8.3262, -15.4844]</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806159631"/>
                  </a:ext>
                </a:extLst>
              </a:tr>
              <a:tr h="466485">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"out1mf8"</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[0.1651, 0.0532, -30.2532]</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65100981"/>
                  </a:ext>
                </a:extLst>
              </a:tr>
              <a:tr h="71081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"out1mf9"</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[-0.6645, -1.2793, 157.7419]</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990935263"/>
                  </a:ext>
                </a:extLst>
              </a:tr>
            </a:tbl>
          </a:graphicData>
        </a:graphic>
      </p:graphicFrame>
    </p:spTree>
    <p:extLst>
      <p:ext uri="{BB962C8B-B14F-4D97-AF65-F5344CB8AC3E}">
        <p14:creationId xmlns:p14="http://schemas.microsoft.com/office/powerpoint/2010/main" val="345368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8AF46F-3017-EEE5-9B1D-C5F7FBC782FB}"/>
              </a:ext>
            </a:extLst>
          </p:cNvPr>
          <p:cNvSpPr>
            <a:spLocks noGrp="1"/>
          </p:cNvSpPr>
          <p:nvPr>
            <p:ph type="sldNum" sz="quarter" idx="11"/>
          </p:nvPr>
        </p:nvSpPr>
        <p:spPr/>
        <p:txBody>
          <a:bodyPr/>
          <a:lstStyle/>
          <a:p>
            <a:pPr>
              <a:defRPr/>
            </a:pPr>
            <a:fld id="{95584045-8D34-47A5-81B9-53AE2D9309B4}" type="slidenum">
              <a:rPr lang="en-US" altLang="zh-CN" smtClean="0"/>
              <a:pPr>
                <a:defRPr/>
              </a:pPr>
              <a:t>3</a:t>
            </a:fld>
            <a:endParaRPr lang="en-US" altLang="zh-CN"/>
          </a:p>
        </p:txBody>
      </p:sp>
      <p:sp>
        <p:nvSpPr>
          <p:cNvPr id="3" name="Text Box 6">
            <a:extLst>
              <a:ext uri="{FF2B5EF4-FFF2-40B4-BE49-F238E27FC236}">
                <a16:creationId xmlns:a16="http://schemas.microsoft.com/office/drawing/2014/main" id="{81A631AC-A0DA-F469-DC9D-E5893E9F8FE4}"/>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绪论</a:t>
            </a:r>
          </a:p>
        </p:txBody>
      </p:sp>
      <p:sp>
        <p:nvSpPr>
          <p:cNvPr id="4" name="TextBox 9">
            <a:extLst>
              <a:ext uri="{FF2B5EF4-FFF2-40B4-BE49-F238E27FC236}">
                <a16:creationId xmlns:a16="http://schemas.microsoft.com/office/drawing/2014/main" id="{2D5F7CEB-F182-7CD9-039B-DD373A723E4F}"/>
              </a:ext>
            </a:extLst>
          </p:cNvPr>
          <p:cNvSpPr txBox="1">
            <a:spLocks noChangeArrowheads="1"/>
          </p:cNvSpPr>
          <p:nvPr/>
        </p:nvSpPr>
        <p:spPr bwMode="auto">
          <a:xfrm>
            <a:off x="1055440" y="1195011"/>
            <a:ext cx="7200800" cy="298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hangingPunct="1">
              <a:lnSpc>
                <a:spcPct val="170000"/>
              </a:lnSpc>
              <a:spcBef>
                <a:spcPts val="600"/>
              </a:spcBef>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研究背景</a:t>
            </a: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煤炭是我国能源支柱，煤矿安全直接关系能源供应和矿工生命</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FF0000"/>
                </a:solidFill>
                <a:latin typeface="Calibri"/>
                <a:ea typeface="黑体" panose="02010609060101010101" pitchFamily="49" charset="-122"/>
                <a:cs typeface="Times New Roman" panose="02020603050405020304" pitchFamily="18" charset="0"/>
                <a:sym typeface="+mn-ea"/>
              </a:rPr>
              <a:t>瓦斯事故</a:t>
            </a:r>
            <a:r>
              <a:rPr lang="zh-CN" altLang="en-US" sz="1800" b="0" dirty="0">
                <a:latin typeface="Calibri"/>
                <a:ea typeface="黑体" panose="02010609060101010101" pitchFamily="49" charset="-122"/>
                <a:cs typeface="Times New Roman" panose="02020603050405020304" pitchFamily="18" charset="0"/>
                <a:sym typeface="+mn-ea"/>
              </a:rPr>
              <a:t>占煤矿事故的</a:t>
            </a:r>
            <a:r>
              <a:rPr lang="en-US" altLang="zh-CN" sz="1800" b="0" dirty="0">
                <a:solidFill>
                  <a:srgbClr val="FF0000"/>
                </a:solidFill>
                <a:latin typeface="Calibri"/>
                <a:ea typeface="黑体" panose="02010609060101010101" pitchFamily="49" charset="-122"/>
                <a:cs typeface="Times New Roman" panose="02020603050405020304" pitchFamily="18" charset="0"/>
                <a:sym typeface="+mn-ea"/>
              </a:rPr>
              <a:t>40.14%</a:t>
            </a:r>
            <a:r>
              <a:rPr lang="zh-CN" altLang="en-US" sz="1800" b="0" dirty="0">
                <a:latin typeface="Calibri"/>
                <a:ea typeface="黑体" panose="02010609060101010101" pitchFamily="49" charset="-122"/>
                <a:cs typeface="Times New Roman" panose="02020603050405020304" pitchFamily="18" charset="0"/>
                <a:sym typeface="+mn-ea"/>
              </a:rPr>
              <a:t>，致死率达</a:t>
            </a:r>
            <a:r>
              <a:rPr lang="en-US" altLang="zh-CN" sz="1800" b="0" dirty="0">
                <a:solidFill>
                  <a:srgbClr val="FF0000"/>
                </a:solidFill>
                <a:latin typeface="Calibri"/>
                <a:ea typeface="黑体" panose="02010609060101010101" pitchFamily="49" charset="-122"/>
                <a:cs typeface="Times New Roman" panose="02020603050405020304" pitchFamily="18" charset="0"/>
                <a:sym typeface="+mn-ea"/>
              </a:rPr>
              <a:t>46.88%</a:t>
            </a: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煤矿井下钻探</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是实现</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瓦斯抽采</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和地质探测的关键工艺</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720000" lvl="1" eaLnBrk="1"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目前钻机的操作参选择</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依赖司钻人员的自身经验</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缺乏</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对</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煤岩强度的实时监测</a:t>
            </a:r>
          </a:p>
        </p:txBody>
      </p:sp>
      <p:sp>
        <p:nvSpPr>
          <p:cNvPr id="9" name="TextBox 9">
            <a:extLst>
              <a:ext uri="{FF2B5EF4-FFF2-40B4-BE49-F238E27FC236}">
                <a16:creationId xmlns:a16="http://schemas.microsoft.com/office/drawing/2014/main" id="{28179713-2ACB-766F-1CA3-3531795D5F78}"/>
              </a:ext>
            </a:extLst>
          </p:cNvPr>
          <p:cNvSpPr txBox="1">
            <a:spLocks noChangeArrowheads="1"/>
          </p:cNvSpPr>
          <p:nvPr/>
        </p:nvSpPr>
        <p:spPr bwMode="auto">
          <a:xfrm>
            <a:off x="1055439" y="4158307"/>
            <a:ext cx="7629191" cy="256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hangingPunct="1">
              <a:lnSpc>
                <a:spcPct val="170000"/>
              </a:lnSpc>
              <a:spcBef>
                <a:spcPts val="600"/>
              </a:spcBef>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研究意义</a:t>
            </a: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通过构建钻柱动力学模型和数据驱动方法，</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实时感知煤岩强度</a:t>
            </a: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基于自适应神经网络模糊推理系统</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推荐给进速度和回转速度</a:t>
            </a:r>
            <a:endParaRPr lang="en-US" altLang="zh-CN" sz="1800" b="0" dirty="0">
              <a:solidFill>
                <a:srgbClr val="EE0000"/>
              </a:solidFill>
              <a:latin typeface="Calibri"/>
              <a:ea typeface="黑体" panose="02010609060101010101" pitchFamily="49" charset="-122"/>
              <a:cs typeface="Times New Roman" panose="02020603050405020304" pitchFamily="18" charset="0"/>
              <a:sym typeface="+mn-ea"/>
            </a:endParaRP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减少</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人工干预，</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提高</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钻探效率、</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降低</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设备损耗、</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增强</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作业安全性</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720000" marR="0" lvl="1" eaLnBrk="1" fontAlgn="base" hangingPunct="1">
              <a:lnSpc>
                <a:spcPct val="150000"/>
              </a:lnSpc>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提升煤矿井下钻进的</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自动化与智能化</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水平</a:t>
            </a:r>
          </a:p>
        </p:txBody>
      </p:sp>
      <p:pic>
        <p:nvPicPr>
          <p:cNvPr id="10" name="Picture 2">
            <a:extLst>
              <a:ext uri="{FF2B5EF4-FFF2-40B4-BE49-F238E27FC236}">
                <a16:creationId xmlns:a16="http://schemas.microsoft.com/office/drawing/2014/main" id="{6F679A9E-CD9D-2DA2-8CDB-B78A79D64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89" b="14915"/>
          <a:stretch/>
        </p:blipFill>
        <p:spPr bwMode="auto">
          <a:xfrm>
            <a:off x="8684631" y="1916832"/>
            <a:ext cx="3123397" cy="1739454"/>
          </a:xfrm>
          <a:prstGeom prst="rect">
            <a:avLst/>
          </a:prstGeom>
          <a:noFill/>
          <a:ln w="19050">
            <a:solidFill>
              <a:srgbClr val="5DAE5D"/>
            </a:solidFill>
            <a:prstDash val="dash"/>
          </a:ln>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4693726-AA43-6AB7-CF5F-33945113D1EF}"/>
              </a:ext>
            </a:extLst>
          </p:cNvPr>
          <p:cNvSpPr txBox="1"/>
          <p:nvPr/>
        </p:nvSpPr>
        <p:spPr>
          <a:xfrm>
            <a:off x="9211499" y="3768605"/>
            <a:ext cx="2062348" cy="338554"/>
          </a:xfrm>
          <a:prstGeom prst="rect">
            <a:avLst/>
          </a:prstGeom>
          <a:noFill/>
        </p:spPr>
        <p:txBody>
          <a:bodyPr wrap="square">
            <a:spAutoFit/>
          </a:bodyPr>
          <a:lstStyle/>
          <a:p>
            <a:r>
              <a:rPr lang="zh-CN" altLang="en-US" sz="1600" b="0" kern="1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600" b="0" kern="100" dirty="0">
                <a:effectLst/>
                <a:latin typeface="微软雅黑" panose="020B0503020204020204" pitchFamily="34" charset="-122"/>
                <a:ea typeface="微软雅黑" panose="020B0503020204020204" pitchFamily="34" charset="-122"/>
                <a:cs typeface="Times New Roman" panose="02020603050405020304" pitchFamily="18" charset="0"/>
              </a:rPr>
              <a:t>煤矿井下钻机</a:t>
            </a:r>
          </a:p>
        </p:txBody>
      </p:sp>
      <p:pic>
        <p:nvPicPr>
          <p:cNvPr id="2050" name="Picture 2">
            <a:extLst>
              <a:ext uri="{FF2B5EF4-FFF2-40B4-BE49-F238E27FC236}">
                <a16:creationId xmlns:a16="http://schemas.microsoft.com/office/drawing/2014/main" id="{69B0EC84-E2C4-0110-C9F4-2022B6917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943" y="4290338"/>
            <a:ext cx="2497460" cy="1873095"/>
          </a:xfrm>
          <a:prstGeom prst="rect">
            <a:avLst/>
          </a:prstGeom>
          <a:noFill/>
          <a:ln w="19050">
            <a:solidFill>
              <a:srgbClr val="5DAE5D"/>
            </a:solidFill>
            <a:prstDash val="dash"/>
          </a:ln>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4F5AD1B-696D-59BE-5EA9-D3798FF4F6B5}"/>
              </a:ext>
            </a:extLst>
          </p:cNvPr>
          <p:cNvSpPr txBox="1"/>
          <p:nvPr/>
        </p:nvSpPr>
        <p:spPr>
          <a:xfrm>
            <a:off x="8993942" y="6346612"/>
            <a:ext cx="2646673" cy="338554"/>
          </a:xfrm>
          <a:prstGeom prst="rect">
            <a:avLst/>
          </a:prstGeom>
          <a:noFill/>
        </p:spPr>
        <p:txBody>
          <a:bodyPr wrap="square">
            <a:spAutoFit/>
          </a:bodyPr>
          <a:lstStyle/>
          <a:p>
            <a:r>
              <a:rPr lang="zh-CN" altLang="en-US" sz="1600" b="0" kern="1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0" kern="1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0" kern="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kern="100" dirty="0">
                <a:effectLst/>
                <a:latin typeface="微软雅黑" panose="020B0503020204020204" pitchFamily="34" charset="-122"/>
                <a:ea typeface="微软雅黑" panose="020B0503020204020204" pitchFamily="34" charset="-122"/>
                <a:cs typeface="Times New Roman" panose="02020603050405020304" pitchFamily="18" charset="0"/>
              </a:rPr>
              <a:t>煤矿井下钻进作业过程</a:t>
            </a:r>
          </a:p>
        </p:txBody>
      </p:sp>
    </p:spTree>
    <p:extLst>
      <p:ext uri="{BB962C8B-B14F-4D97-AF65-F5344CB8AC3E}">
        <p14:creationId xmlns:p14="http://schemas.microsoft.com/office/powerpoint/2010/main" val="1876393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62B25-569D-E1E2-785B-555BF5AE33A3}"/>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67458CE1-A41D-353B-A257-9FBF5B5434E4}"/>
              </a:ext>
            </a:extLst>
          </p:cNvPr>
          <p:cNvSpPr txBox="1">
            <a:spLocks noChangeArrowheads="1"/>
          </p:cNvSpPr>
          <p:nvPr/>
        </p:nvSpPr>
        <p:spPr bwMode="auto">
          <a:xfrm>
            <a:off x="1054799" y="1195200"/>
            <a:ext cx="6420686" cy="213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的操作参数优化仿真验证与分析</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Times  New Roman"/>
                <a:ea typeface="黑体" panose="02010609060101010101" pitchFamily="49" charset="-122"/>
                <a:cs typeface="Times New Roman" panose="02020603050405020304" pitchFamily="18" charset="0"/>
                <a:sym typeface="+mn-ea"/>
              </a:rPr>
              <a:t>回转速度推荐</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隶属度函数</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推理规则</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255D87D4-CD10-A958-12CF-CCCBD77C0A41}"/>
              </a:ext>
            </a:extLst>
          </p:cNvPr>
          <p:cNvSpPr>
            <a:spLocks noGrp="1"/>
          </p:cNvSpPr>
          <p:nvPr>
            <p:ph type="sldNum" sz="quarter" idx="11"/>
          </p:nvPr>
        </p:nvSpPr>
        <p:spPr/>
        <p:txBody>
          <a:bodyPr/>
          <a:lstStyle/>
          <a:p>
            <a:pPr>
              <a:defRPr/>
            </a:pPr>
            <a:fld id="{95584045-8D34-47A5-81B9-53AE2D9309B4}" type="slidenum">
              <a:rPr lang="en-US" altLang="zh-CN" smtClean="0"/>
              <a:pPr>
                <a:defRPr/>
              </a:pPr>
              <a:t>30</a:t>
            </a:fld>
            <a:endParaRPr lang="en-US" altLang="zh-CN"/>
          </a:p>
        </p:txBody>
      </p:sp>
      <p:sp>
        <p:nvSpPr>
          <p:cNvPr id="6" name="Text Box 6">
            <a:extLst>
              <a:ext uri="{FF2B5EF4-FFF2-40B4-BE49-F238E27FC236}">
                <a16:creationId xmlns:a16="http://schemas.microsoft.com/office/drawing/2014/main" id="{CB850E2A-AD19-0065-A504-19C32F59274F}"/>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7B6DB76D-7595-7F62-C581-1876D87556B2}"/>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3D2767AD-6B5D-A680-FEB0-F689FA8ABFEB}"/>
              </a:ext>
            </a:extLst>
          </p:cNvPr>
          <p:cNvPicPr>
            <a:picLocks noChangeAspect="1"/>
          </p:cNvPicPr>
          <p:nvPr/>
        </p:nvPicPr>
        <p:blipFill>
          <a:blip r:embed="rId2"/>
          <a:stretch>
            <a:fillRect/>
          </a:stretch>
        </p:blipFill>
        <p:spPr>
          <a:xfrm>
            <a:off x="4465663" y="4522999"/>
            <a:ext cx="3506602" cy="1908186"/>
          </a:xfrm>
          <a:prstGeom prst="rect">
            <a:avLst/>
          </a:prstGeom>
        </p:spPr>
      </p:pic>
      <p:sp>
        <p:nvSpPr>
          <p:cNvPr id="4" name="文本框 3">
            <a:extLst>
              <a:ext uri="{FF2B5EF4-FFF2-40B4-BE49-F238E27FC236}">
                <a16:creationId xmlns:a16="http://schemas.microsoft.com/office/drawing/2014/main" id="{02D84AD3-9530-80F0-2CA5-132E9802A3BE}"/>
              </a:ext>
            </a:extLst>
          </p:cNvPr>
          <p:cNvSpPr txBox="1"/>
          <p:nvPr/>
        </p:nvSpPr>
        <p:spPr>
          <a:xfrm>
            <a:off x="5064300" y="4113239"/>
            <a:ext cx="2411186" cy="307777"/>
          </a:xfrm>
          <a:prstGeom prst="rect">
            <a:avLst/>
          </a:prstGeom>
          <a:noFill/>
        </p:spPr>
        <p:txBody>
          <a:bodyPr wrap="square">
            <a:spAutoFit/>
          </a:bodyPr>
          <a:lstStyle/>
          <a:p>
            <a:pPr algn="ctr"/>
            <a:r>
              <a:rPr lang="zh-CN" altLang="en-US" sz="1400" kern="100" dirty="0">
                <a:latin typeface="Times New Roman" panose="02020603050405020304" pitchFamily="18" charset="0"/>
                <a:ea typeface="黑体" panose="02010609060101010101" pitchFamily="49" charset="-122"/>
                <a:cs typeface="+mn-ea"/>
              </a:rPr>
              <a:t>隶属度函数</a:t>
            </a:r>
            <a:r>
              <a:rPr lang="en-US" altLang="zh-CN" sz="1400" kern="100" dirty="0">
                <a:latin typeface="Times New Roman" panose="02020603050405020304" pitchFamily="18" charset="0"/>
                <a:ea typeface="黑体" panose="02010609060101010101" pitchFamily="49" charset="-122"/>
                <a:cs typeface="+mn-ea"/>
              </a:rPr>
              <a:t>-</a:t>
            </a:r>
            <a:r>
              <a:rPr lang="zh-CN" altLang="en-US" sz="1400" kern="100" dirty="0">
                <a:solidFill>
                  <a:srgbClr val="EE0000"/>
                </a:solidFill>
                <a:latin typeface="Times New Roman" panose="02020603050405020304" pitchFamily="18" charset="0"/>
                <a:ea typeface="黑体" panose="02010609060101010101" pitchFamily="49" charset="-122"/>
                <a:cs typeface="+mn-ea"/>
              </a:rPr>
              <a:t>单轴抗压强度</a:t>
            </a:r>
          </a:p>
        </p:txBody>
      </p:sp>
      <p:pic>
        <p:nvPicPr>
          <p:cNvPr id="5" name="图片 4">
            <a:extLst>
              <a:ext uri="{FF2B5EF4-FFF2-40B4-BE49-F238E27FC236}">
                <a16:creationId xmlns:a16="http://schemas.microsoft.com/office/drawing/2014/main" id="{5C674986-4C06-3A83-B7DB-9898E6450210}"/>
              </a:ext>
            </a:extLst>
          </p:cNvPr>
          <p:cNvPicPr>
            <a:picLocks noChangeAspect="1"/>
          </p:cNvPicPr>
          <p:nvPr/>
        </p:nvPicPr>
        <p:blipFill>
          <a:blip r:embed="rId3"/>
          <a:stretch>
            <a:fillRect/>
          </a:stretch>
        </p:blipFill>
        <p:spPr>
          <a:xfrm>
            <a:off x="4451150" y="2158500"/>
            <a:ext cx="3506602" cy="1908186"/>
          </a:xfrm>
          <a:prstGeom prst="rect">
            <a:avLst/>
          </a:prstGeom>
        </p:spPr>
      </p:pic>
      <p:sp>
        <p:nvSpPr>
          <p:cNvPr id="7" name="文本框 6">
            <a:extLst>
              <a:ext uri="{FF2B5EF4-FFF2-40B4-BE49-F238E27FC236}">
                <a16:creationId xmlns:a16="http://schemas.microsoft.com/office/drawing/2014/main" id="{F646F6ED-12B4-5F3A-C8D9-DCF9AA73CC6B}"/>
              </a:ext>
            </a:extLst>
          </p:cNvPr>
          <p:cNvSpPr txBox="1"/>
          <p:nvPr/>
        </p:nvSpPr>
        <p:spPr>
          <a:xfrm>
            <a:off x="5064299" y="6455778"/>
            <a:ext cx="2411186" cy="307777"/>
          </a:xfrm>
          <a:prstGeom prst="rect">
            <a:avLst/>
          </a:prstGeom>
          <a:noFill/>
        </p:spPr>
        <p:txBody>
          <a:bodyPr wrap="square">
            <a:spAutoFit/>
          </a:bodyPr>
          <a:lstStyle/>
          <a:p>
            <a:pPr algn="ctr"/>
            <a:r>
              <a:rPr lang="zh-CN" altLang="en-US" sz="1400" kern="100" dirty="0">
                <a:latin typeface="Times New Roman" panose="02020603050405020304" pitchFamily="18" charset="0"/>
                <a:ea typeface="黑体" panose="02010609060101010101" pitchFamily="49" charset="-122"/>
                <a:cs typeface="+mn-ea"/>
              </a:rPr>
              <a:t>隶属度函数</a:t>
            </a:r>
            <a:r>
              <a:rPr lang="en-US" altLang="zh-CN" sz="1400" kern="100" dirty="0">
                <a:latin typeface="Times New Roman" panose="02020603050405020304" pitchFamily="18" charset="0"/>
                <a:ea typeface="黑体" panose="02010609060101010101" pitchFamily="49" charset="-122"/>
                <a:cs typeface="+mn-ea"/>
              </a:rPr>
              <a:t>-</a:t>
            </a:r>
            <a:r>
              <a:rPr lang="zh-CN" altLang="en-US" sz="1400" kern="100" dirty="0">
                <a:solidFill>
                  <a:srgbClr val="EE0000"/>
                </a:solidFill>
                <a:latin typeface="Times New Roman" panose="02020603050405020304" pitchFamily="18" charset="0"/>
                <a:ea typeface="黑体" panose="02010609060101010101" pitchFamily="49" charset="-122"/>
                <a:cs typeface="+mn-ea"/>
              </a:rPr>
              <a:t>给进阻尼</a:t>
            </a:r>
          </a:p>
        </p:txBody>
      </p:sp>
      <p:sp>
        <p:nvSpPr>
          <p:cNvPr id="9" name="文本框 8">
            <a:extLst>
              <a:ext uri="{FF2B5EF4-FFF2-40B4-BE49-F238E27FC236}">
                <a16:creationId xmlns:a16="http://schemas.microsoft.com/office/drawing/2014/main" id="{5460FBB6-B67B-5A2E-E754-DF97671407E5}"/>
              </a:ext>
            </a:extLst>
          </p:cNvPr>
          <p:cNvSpPr txBox="1"/>
          <p:nvPr/>
        </p:nvSpPr>
        <p:spPr>
          <a:xfrm>
            <a:off x="8976320" y="1504392"/>
            <a:ext cx="2380736" cy="338554"/>
          </a:xfrm>
          <a:prstGeom prst="rect">
            <a:avLst/>
          </a:prstGeom>
          <a:noFill/>
        </p:spPr>
        <p:txBody>
          <a:bodyPr wrap="square">
            <a:spAutoFit/>
          </a:bodyPr>
          <a:lstStyle/>
          <a:p>
            <a:pPr algn="ctr"/>
            <a:r>
              <a:rPr lang="zh-CN" altLang="en-US" sz="1600" kern="100" dirty="0">
                <a:latin typeface="Times New Roman" panose="02020603050405020304" pitchFamily="18" charset="0"/>
                <a:ea typeface="黑体" panose="02010609060101010101" pitchFamily="49" charset="-122"/>
                <a:cs typeface="+mn-ea"/>
              </a:rPr>
              <a:t>表  回转速度隶属度函数</a:t>
            </a:r>
            <a:endParaRPr lang="zh-CN" altLang="en-US" sz="1600" kern="100" dirty="0">
              <a:solidFill>
                <a:srgbClr val="FF0000"/>
              </a:solidFill>
              <a:latin typeface="Times New Roman" panose="02020603050405020304" pitchFamily="18" charset="0"/>
              <a:ea typeface="黑体" panose="02010609060101010101" pitchFamily="49" charset="-122"/>
              <a:cs typeface="+mn-ea"/>
            </a:endParaRPr>
          </a:p>
        </p:txBody>
      </p:sp>
      <p:graphicFrame>
        <p:nvGraphicFramePr>
          <p:cNvPr id="10" name="表格 9">
            <a:extLst>
              <a:ext uri="{FF2B5EF4-FFF2-40B4-BE49-F238E27FC236}">
                <a16:creationId xmlns:a16="http://schemas.microsoft.com/office/drawing/2014/main" id="{41C2E004-47C8-4F36-6590-5A25FA9AA10C}"/>
              </a:ext>
            </a:extLst>
          </p:cNvPr>
          <p:cNvGraphicFramePr>
            <a:graphicFrameLocks noGrp="1"/>
          </p:cNvGraphicFramePr>
          <p:nvPr/>
        </p:nvGraphicFramePr>
        <p:xfrm>
          <a:off x="1348502" y="3918663"/>
          <a:ext cx="2885304" cy="2619121"/>
        </p:xfrm>
        <a:graphic>
          <a:graphicData uri="http://schemas.openxmlformats.org/drawingml/2006/table">
            <a:tbl>
              <a:tblPr firstRow="1" firstCol="1" bandRow="1">
                <a:tableStyleId>{5C22544A-7EE6-4342-B048-85BDC9FD1C3A}</a:tableStyleId>
              </a:tblPr>
              <a:tblGrid>
                <a:gridCol w="721326">
                  <a:extLst>
                    <a:ext uri="{9D8B030D-6E8A-4147-A177-3AD203B41FA5}">
                      <a16:colId xmlns:a16="http://schemas.microsoft.com/office/drawing/2014/main" val="1322324438"/>
                    </a:ext>
                  </a:extLst>
                </a:gridCol>
                <a:gridCol w="721326">
                  <a:extLst>
                    <a:ext uri="{9D8B030D-6E8A-4147-A177-3AD203B41FA5}">
                      <a16:colId xmlns:a16="http://schemas.microsoft.com/office/drawing/2014/main" val="723351911"/>
                    </a:ext>
                  </a:extLst>
                </a:gridCol>
                <a:gridCol w="721326">
                  <a:extLst>
                    <a:ext uri="{9D8B030D-6E8A-4147-A177-3AD203B41FA5}">
                      <a16:colId xmlns:a16="http://schemas.microsoft.com/office/drawing/2014/main" val="3226264878"/>
                    </a:ext>
                  </a:extLst>
                </a:gridCol>
                <a:gridCol w="721326">
                  <a:extLst>
                    <a:ext uri="{9D8B030D-6E8A-4147-A177-3AD203B41FA5}">
                      <a16:colId xmlns:a16="http://schemas.microsoft.com/office/drawing/2014/main" val="1242530637"/>
                    </a:ext>
                  </a:extLst>
                </a:gridCol>
              </a:tblGrid>
              <a:tr h="0">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规则编号</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前件</a:t>
                      </a: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后件</a:t>
                      </a:r>
                    </a:p>
                  </a:txBody>
                  <a:tcPr marL="68580" marR="68580" marT="0" marB="0" anchor="ctr"/>
                </a:tc>
                <a:tc>
                  <a:txBody>
                    <a:bodyPr/>
                    <a:lstStyle/>
                    <a:p>
                      <a:pPr marL="0" algn="ctr" defTabSz="914400" rtl="0" eaLnBrk="1" latinLnBrk="0" hangingPunct="1">
                        <a:lnSpc>
                          <a:spcPts val="2000"/>
                        </a:lnSpc>
                        <a:buNone/>
                      </a:pPr>
                      <a:r>
                        <a:rPr lang="zh-CN" altLang="en-US" sz="1600" b="1" kern="1200">
                          <a:solidFill>
                            <a:schemeClr val="tx1"/>
                          </a:solidFill>
                          <a:latin typeface="+mn-lt"/>
                          <a:ea typeface="+mn-ea"/>
                          <a:cs typeface="+mn-cs"/>
                        </a:rPr>
                        <a:t>规则权重</a:t>
                      </a:r>
                    </a:p>
                  </a:txBody>
                  <a:tcPr marL="68580" marR="68580" marT="0" marB="0" anchor="ctr"/>
                </a:tc>
                <a:extLst>
                  <a:ext uri="{0D108BD9-81ED-4DB2-BD59-A6C34878D82A}">
                    <a16:rowId xmlns:a16="http://schemas.microsoft.com/office/drawing/2014/main" val="142491125"/>
                  </a:ext>
                </a:extLst>
              </a:tr>
              <a:tr h="0">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495331672"/>
                  </a:ext>
                </a:extLst>
              </a:tr>
              <a:tr h="0">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225012075"/>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3</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635186713"/>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4</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[4]</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442268397"/>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5</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[5]</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083338570"/>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6</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[2,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[6]</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1</a:t>
                      </a:r>
                      <a:endParaRPr lang="zh-CN" altLang="en-US" sz="1600" b="1"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636891328"/>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7</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1]</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[7]</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483485570"/>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8</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2]</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[8]</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362129916"/>
                  </a:ext>
                </a:extLst>
              </a:tr>
              <a:tr h="0">
                <a:tc>
                  <a:txBody>
                    <a:bodyPr/>
                    <a:lstStyle/>
                    <a:p>
                      <a:pPr marL="0" algn="ctr" defTabSz="914400" rtl="0" eaLnBrk="1" latinLnBrk="0" hangingPunct="1">
                        <a:lnSpc>
                          <a:spcPts val="2000"/>
                        </a:lnSpc>
                        <a:buNone/>
                      </a:pPr>
                      <a:r>
                        <a:rPr lang="en-US" sz="1600" b="1" kern="1200">
                          <a:solidFill>
                            <a:schemeClr val="tx1"/>
                          </a:solidFill>
                          <a:latin typeface="+mn-lt"/>
                          <a:ea typeface="+mn-ea"/>
                          <a:cs typeface="+mn-cs"/>
                        </a:rPr>
                        <a:t>9</a:t>
                      </a:r>
                      <a:endParaRPr lang="zh-CN" altLang="en-US" sz="1600" b="1"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[3, 3]</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[9]</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600" b="1" kern="1200" dirty="0">
                          <a:solidFill>
                            <a:schemeClr val="tx1"/>
                          </a:solidFill>
                          <a:latin typeface="+mn-lt"/>
                          <a:ea typeface="+mn-ea"/>
                          <a:cs typeface="+mn-cs"/>
                        </a:rPr>
                        <a:t>1</a:t>
                      </a:r>
                      <a:endParaRPr lang="zh-CN" altLang="en-US" sz="1600" b="1"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890297410"/>
                  </a:ext>
                </a:extLst>
              </a:tr>
            </a:tbl>
          </a:graphicData>
        </a:graphic>
      </p:graphicFrame>
      <p:sp>
        <p:nvSpPr>
          <p:cNvPr id="11" name="文本框 10">
            <a:extLst>
              <a:ext uri="{FF2B5EF4-FFF2-40B4-BE49-F238E27FC236}">
                <a16:creationId xmlns:a16="http://schemas.microsoft.com/office/drawing/2014/main" id="{3D7DA30F-9A43-B838-38B1-EB3CB5605DB2}"/>
              </a:ext>
            </a:extLst>
          </p:cNvPr>
          <p:cNvSpPr txBox="1"/>
          <p:nvPr/>
        </p:nvSpPr>
        <p:spPr>
          <a:xfrm>
            <a:off x="1444772" y="3580109"/>
            <a:ext cx="2830148" cy="338554"/>
          </a:xfrm>
          <a:prstGeom prst="rect">
            <a:avLst/>
          </a:prstGeom>
          <a:noFill/>
        </p:spPr>
        <p:txBody>
          <a:bodyPr wrap="square">
            <a:spAutoFit/>
          </a:bodyPr>
          <a:lstStyle/>
          <a:p>
            <a:pPr algn="ctr"/>
            <a:r>
              <a:rPr lang="zh-CN" altLang="en-US" sz="1600" kern="100" dirty="0">
                <a:latin typeface="Times New Roman" panose="02020603050405020304" pitchFamily="18" charset="0"/>
                <a:ea typeface="黑体" panose="02010609060101010101" pitchFamily="49" charset="-122"/>
                <a:cs typeface="+mn-ea"/>
              </a:rPr>
              <a:t>表  给进速度</a:t>
            </a:r>
            <a:r>
              <a:rPr lang="en-US" altLang="zh-CN" sz="1600" kern="100" dirty="0">
                <a:latin typeface="Times New Roman" panose="02020603050405020304" pitchFamily="18" charset="0"/>
                <a:ea typeface="黑体" panose="02010609060101010101" pitchFamily="49" charset="-122"/>
                <a:cs typeface="+mn-ea"/>
              </a:rPr>
              <a:t>ANFIS</a:t>
            </a:r>
            <a:r>
              <a:rPr lang="zh-CN" altLang="en-US" sz="1600" kern="100" dirty="0">
                <a:latin typeface="Times New Roman" panose="02020603050405020304" pitchFamily="18" charset="0"/>
                <a:ea typeface="黑体" panose="02010609060101010101" pitchFamily="49" charset="-122"/>
                <a:cs typeface="+mn-ea"/>
              </a:rPr>
              <a:t>模型规则</a:t>
            </a:r>
            <a:endParaRPr lang="zh-CN" altLang="en-US" sz="1600" kern="100" dirty="0">
              <a:solidFill>
                <a:srgbClr val="FF0000"/>
              </a:solidFill>
              <a:latin typeface="Times New Roman" panose="02020603050405020304" pitchFamily="18" charset="0"/>
              <a:ea typeface="黑体" panose="02010609060101010101" pitchFamily="49" charset="-122"/>
              <a:cs typeface="+mn-ea"/>
            </a:endParaRPr>
          </a:p>
        </p:txBody>
      </p:sp>
      <p:graphicFrame>
        <p:nvGraphicFramePr>
          <p:cNvPr id="12" name="表格 11">
            <a:extLst>
              <a:ext uri="{FF2B5EF4-FFF2-40B4-BE49-F238E27FC236}">
                <a16:creationId xmlns:a16="http://schemas.microsoft.com/office/drawing/2014/main" id="{4A379CA2-0A26-21B0-B432-32CE5AA523FB}"/>
              </a:ext>
            </a:extLst>
          </p:cNvPr>
          <p:cNvGraphicFramePr>
            <a:graphicFrameLocks noGrp="1"/>
          </p:cNvGraphicFramePr>
          <p:nvPr>
            <p:extLst>
              <p:ext uri="{D42A27DB-BD31-4B8C-83A1-F6EECF244321}">
                <p14:modId xmlns:p14="http://schemas.microsoft.com/office/powerpoint/2010/main" val="4264000788"/>
              </p:ext>
            </p:extLst>
          </p:nvPr>
        </p:nvGraphicFramePr>
        <p:xfrm>
          <a:off x="8132518" y="1860746"/>
          <a:ext cx="3901500" cy="4967057"/>
        </p:xfrm>
        <a:graphic>
          <a:graphicData uri="http://schemas.openxmlformats.org/drawingml/2006/table">
            <a:tbl>
              <a:tblPr firstRow="1" firstCol="1" bandRow="1">
                <a:tableStyleId>{5C22544A-7EE6-4342-B048-85BDC9FD1C3A}</a:tableStyleId>
              </a:tblPr>
              <a:tblGrid>
                <a:gridCol w="577261">
                  <a:extLst>
                    <a:ext uri="{9D8B030D-6E8A-4147-A177-3AD203B41FA5}">
                      <a16:colId xmlns:a16="http://schemas.microsoft.com/office/drawing/2014/main" val="1219086871"/>
                    </a:ext>
                  </a:extLst>
                </a:gridCol>
                <a:gridCol w="969588">
                  <a:extLst>
                    <a:ext uri="{9D8B030D-6E8A-4147-A177-3AD203B41FA5}">
                      <a16:colId xmlns:a16="http://schemas.microsoft.com/office/drawing/2014/main" val="1796317466"/>
                    </a:ext>
                  </a:extLst>
                </a:gridCol>
                <a:gridCol w="772985">
                  <a:extLst>
                    <a:ext uri="{9D8B030D-6E8A-4147-A177-3AD203B41FA5}">
                      <a16:colId xmlns:a16="http://schemas.microsoft.com/office/drawing/2014/main" val="2876409580"/>
                    </a:ext>
                  </a:extLst>
                </a:gridCol>
                <a:gridCol w="1581666">
                  <a:extLst>
                    <a:ext uri="{9D8B030D-6E8A-4147-A177-3AD203B41FA5}">
                      <a16:colId xmlns:a16="http://schemas.microsoft.com/office/drawing/2014/main" val="3231206840"/>
                    </a:ext>
                  </a:extLst>
                </a:gridCol>
              </a:tblGrid>
              <a:tr h="460313">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输出变量</a:t>
                      </a:r>
                    </a:p>
                  </a:txBody>
                  <a:tcPr marL="68580" marR="68580" marT="0" marB="0" anchor="ctr"/>
                </a:tc>
                <a:tc>
                  <a:txBody>
                    <a:bodyPr/>
                    <a:lstStyle/>
                    <a:p>
                      <a:pPr marL="0" algn="ctr" defTabSz="914400" rtl="0" eaLnBrk="1" latinLnBrk="0" hangingPunct="1">
                        <a:lnSpc>
                          <a:spcPts val="2000"/>
                        </a:lnSpc>
                        <a:buNone/>
                      </a:pPr>
                      <a:r>
                        <a:rPr lang="zh-CN" altLang="en-US" sz="1600" b="1" kern="1200">
                          <a:solidFill>
                            <a:schemeClr val="tx1"/>
                          </a:solidFill>
                          <a:latin typeface="+mn-lt"/>
                          <a:ea typeface="+mn-ea"/>
                          <a:cs typeface="+mn-cs"/>
                        </a:rPr>
                        <a:t>隶属函数名称</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zh-CN" altLang="en-US" sz="1600" b="1" kern="1200">
                          <a:solidFill>
                            <a:schemeClr val="tx1"/>
                          </a:solidFill>
                          <a:latin typeface="+mn-lt"/>
                          <a:ea typeface="+mn-ea"/>
                          <a:cs typeface="+mn-cs"/>
                        </a:rPr>
                        <a:t>隶属函数类型</a:t>
                      </a:r>
                      <a:endParaRPr lang="zh-CN" altLang="en-US" sz="1600" b="1"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zh-CN" altLang="en-US" sz="1600" b="1" kern="1200" dirty="0">
                          <a:solidFill>
                            <a:schemeClr val="tx1"/>
                          </a:solidFill>
                          <a:latin typeface="+mn-lt"/>
                          <a:ea typeface="+mn-ea"/>
                          <a:cs typeface="+mn-cs"/>
                        </a:rPr>
                        <a:t>隶属函数参数</a:t>
                      </a:r>
                    </a:p>
                  </a:txBody>
                  <a:tcPr marL="68580" marR="68580" marT="0" marB="0" anchor="ctr"/>
                </a:tc>
                <a:extLst>
                  <a:ext uri="{0D108BD9-81ED-4DB2-BD59-A6C34878D82A}">
                    <a16:rowId xmlns:a16="http://schemas.microsoft.com/office/drawing/2014/main" val="225813504"/>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"out1mf1"</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[0.2880, 0.7028, 87.5219]</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948822941"/>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"out1mf2"</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[0.0029, 3.9261, 101.9933]</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604208773"/>
                  </a:ext>
                </a:extLst>
              </a:tr>
              <a:tr h="344888">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"out1mf3"</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 0, 0]</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139729366"/>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"out1mf4"</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[0.7615, 9.9423, -52.7418]</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192853009"/>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"out1mf5"</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[-0.2123, 7.1753, 107.2697]</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257913397"/>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"out1mf6"</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[-0.9281, 32.9608, -69.7096]</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021609897"/>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"out1mf7"</a:t>
                      </a:r>
                      <a:endParaRPr lang="zh-CN" altLang="en-US" sz="1400" b="0" kern="1200" dirty="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[2.7045, -2.4529, -390.2836]</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1806159631"/>
                  </a:ext>
                </a:extLst>
              </a:tr>
              <a:tr h="69621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"out1mf8"</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[-0.0718, -13.0636, 261.3887]</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465100981"/>
                  </a:ext>
                </a:extLst>
              </a:tr>
              <a:tr h="456904">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1</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"out1mf9"</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a:solidFill>
                            <a:schemeClr val="tx1"/>
                          </a:solidFill>
                          <a:latin typeface="+mn-lt"/>
                          <a:ea typeface="+mn-ea"/>
                          <a:cs typeface="+mn-cs"/>
                        </a:rPr>
                        <a:t>"linear"</a:t>
                      </a:r>
                      <a:endParaRPr lang="zh-CN" altLang="en-US" sz="1400" b="0" kern="1200">
                        <a:solidFill>
                          <a:schemeClr val="tx1"/>
                        </a:solidFill>
                        <a:latin typeface="+mn-lt"/>
                        <a:ea typeface="+mn-ea"/>
                        <a:cs typeface="+mn-cs"/>
                      </a:endParaRPr>
                    </a:p>
                  </a:txBody>
                  <a:tcPr marL="68580" marR="68580" marT="0" marB="0" anchor="ctr"/>
                </a:tc>
                <a:tc>
                  <a:txBody>
                    <a:bodyPr/>
                    <a:lstStyle/>
                    <a:p>
                      <a:pPr marL="0" algn="ctr" defTabSz="914400" rtl="0" eaLnBrk="1" latinLnBrk="0" hangingPunct="1">
                        <a:lnSpc>
                          <a:spcPts val="2000"/>
                        </a:lnSpc>
                        <a:buNone/>
                      </a:pPr>
                      <a:r>
                        <a:rPr lang="en-US" sz="1400" b="0" kern="1200" dirty="0">
                          <a:solidFill>
                            <a:schemeClr val="tx1"/>
                          </a:solidFill>
                          <a:latin typeface="+mn-lt"/>
                          <a:ea typeface="+mn-ea"/>
                          <a:cs typeface="+mn-cs"/>
                        </a:rPr>
                        <a:t>[4.6467, -14.0022, -643.9410]</a:t>
                      </a:r>
                      <a:endParaRPr lang="zh-CN" altLang="en-US" sz="1400" b="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990935263"/>
                  </a:ext>
                </a:extLst>
              </a:tr>
            </a:tbl>
          </a:graphicData>
        </a:graphic>
      </p:graphicFrame>
    </p:spTree>
    <p:extLst>
      <p:ext uri="{BB962C8B-B14F-4D97-AF65-F5344CB8AC3E}">
        <p14:creationId xmlns:p14="http://schemas.microsoft.com/office/powerpoint/2010/main" val="240581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F07D-41FD-C403-C9C2-8058AEBA5AD2}"/>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B22583E0-7E60-191A-01A3-39823D7BF501}"/>
              </a:ext>
            </a:extLst>
          </p:cNvPr>
          <p:cNvSpPr txBox="1">
            <a:spLocks noChangeArrowheads="1"/>
          </p:cNvSpPr>
          <p:nvPr/>
        </p:nvSpPr>
        <p:spPr bwMode="auto">
          <a:xfrm>
            <a:off x="1054798" y="1195200"/>
            <a:ext cx="6481362"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的操作参数优化仿真验证与分析</a:t>
            </a:r>
          </a:p>
        </p:txBody>
      </p:sp>
      <p:sp>
        <p:nvSpPr>
          <p:cNvPr id="2" name="灯片编号占位符 1">
            <a:extLst>
              <a:ext uri="{FF2B5EF4-FFF2-40B4-BE49-F238E27FC236}">
                <a16:creationId xmlns:a16="http://schemas.microsoft.com/office/drawing/2014/main" id="{E0F3B48A-9747-55D9-5346-AD641B189D07}"/>
              </a:ext>
            </a:extLst>
          </p:cNvPr>
          <p:cNvSpPr>
            <a:spLocks noGrp="1"/>
          </p:cNvSpPr>
          <p:nvPr>
            <p:ph type="sldNum" sz="quarter" idx="11"/>
          </p:nvPr>
        </p:nvSpPr>
        <p:spPr/>
        <p:txBody>
          <a:bodyPr/>
          <a:lstStyle/>
          <a:p>
            <a:pPr>
              <a:defRPr/>
            </a:pPr>
            <a:fld id="{95584045-8D34-47A5-81B9-53AE2D9309B4}" type="slidenum">
              <a:rPr lang="en-US" altLang="zh-CN" smtClean="0"/>
              <a:pPr>
                <a:defRPr/>
              </a:pPr>
              <a:t>31</a:t>
            </a:fld>
            <a:endParaRPr lang="en-US" altLang="zh-CN"/>
          </a:p>
        </p:txBody>
      </p:sp>
      <p:sp>
        <p:nvSpPr>
          <p:cNvPr id="6" name="Text Box 6">
            <a:extLst>
              <a:ext uri="{FF2B5EF4-FFF2-40B4-BE49-F238E27FC236}">
                <a16:creationId xmlns:a16="http://schemas.microsoft.com/office/drawing/2014/main" id="{19CD4A98-2C56-7C4F-FF19-A791C20EF87D}"/>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77D3C484-A073-5072-1126-646A2E2B9C6D}"/>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15F41BD-4F63-8E94-5D05-FEA7734061F6}"/>
              </a:ext>
            </a:extLst>
          </p:cNvPr>
          <p:cNvSpPr txBox="1"/>
          <p:nvPr/>
        </p:nvSpPr>
        <p:spPr>
          <a:xfrm>
            <a:off x="1695152" y="6472550"/>
            <a:ext cx="5008605" cy="338554"/>
          </a:xfrm>
          <a:prstGeom prst="rect">
            <a:avLst/>
          </a:prstGeom>
          <a:noFill/>
        </p:spPr>
        <p:txBody>
          <a:bodyPr wrap="square">
            <a:spAutoFit/>
          </a:bodyPr>
          <a:lstStyle/>
          <a:p>
            <a:pPr eaLnBrk="1" fontAlgn="auto" hangingPunct="1">
              <a:spcBef>
                <a:spcPts val="0"/>
              </a:spcBef>
              <a:spcAft>
                <a:spcPts val="0"/>
              </a:spcAft>
            </a:pP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推荐给进速度（红）和实际给定给进速度（蓝）对比</a:t>
            </a:r>
            <a:endParaRPr lang="zh-CN" altLang="en-US" sz="1600" b="0" dirty="0">
              <a:solidFill>
                <a:srgbClr val="003366"/>
              </a:solidFill>
              <a:latin typeface="Calibri"/>
            </a:endParaRPr>
          </a:p>
        </p:txBody>
      </p:sp>
      <p:sp>
        <p:nvSpPr>
          <p:cNvPr id="13" name="文本框 12">
            <a:extLst>
              <a:ext uri="{FF2B5EF4-FFF2-40B4-BE49-F238E27FC236}">
                <a16:creationId xmlns:a16="http://schemas.microsoft.com/office/drawing/2014/main" id="{2C0D2F05-D50B-7A7C-C0EF-C1D5B909816F}"/>
              </a:ext>
            </a:extLst>
          </p:cNvPr>
          <p:cNvSpPr txBox="1"/>
          <p:nvPr/>
        </p:nvSpPr>
        <p:spPr>
          <a:xfrm>
            <a:off x="1054799" y="1817983"/>
            <a:ext cx="4609354" cy="2055691"/>
          </a:xfrm>
          <a:prstGeom prst="rect">
            <a:avLst/>
          </a:prstGeom>
          <a:noFill/>
        </p:spPr>
        <p:txBody>
          <a:bodyPr wrap="square" rtlCol="0">
            <a:spAutoFit/>
          </a:bodyPr>
          <a:lstStyle/>
          <a:p>
            <a:pPr marL="742950" lvl="1" indent="-285750">
              <a:lnSpc>
                <a:spcPct val="200000"/>
              </a:lnSpc>
              <a:buClr>
                <a:srgbClr val="FF0000"/>
              </a:buClr>
              <a:buSzPct val="90000"/>
              <a:buFont typeface="Wingdings" panose="05000000000000000000" pitchFamily="2" charset="2"/>
              <a:buChar char="p"/>
              <a:defRPr/>
            </a:pPr>
            <a:r>
              <a:rPr lang="zh-CN" altLang="en-US" b="0" dirty="0">
                <a:solidFill>
                  <a:srgbClr val="003366"/>
                </a:solidFill>
                <a:latin typeface="Times  New Roman"/>
                <a:ea typeface="黑体" panose="02010609060101010101" pitchFamily="49" charset="-122"/>
                <a:cs typeface="Times New Roman" panose="02020603050405020304" pitchFamily="18" charset="0"/>
              </a:rPr>
              <a:t>给进速度推荐</a:t>
            </a:r>
            <a:endParaRPr lang="en-US" altLang="zh-CN" b="0" dirty="0">
              <a:solidFill>
                <a:srgbClr val="003366"/>
              </a:solidFill>
              <a:latin typeface="Times  New Roman"/>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输入：单轴抗压强度、给进阻尼</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输出：给进速度</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en-US" altLang="zh-CN" b="0" dirty="0">
                <a:latin typeface="Times New Roman" panose="02020603050405020304" pitchFamily="18" charset="0"/>
                <a:ea typeface="黑体" panose="02010609060101010101" pitchFamily="49" charset="-122"/>
                <a:cs typeface="Times New Roman" panose="02020603050405020304" pitchFamily="18" charset="0"/>
              </a:rPr>
              <a:t>MSE</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3.63</a:t>
            </a:r>
            <a:endParaRPr lang="zh-CN"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ABD52295-0680-4F0E-DDE9-773170FEF8C0}"/>
              </a:ext>
            </a:extLst>
          </p:cNvPr>
          <p:cNvPicPr>
            <a:picLocks noChangeAspect="1"/>
          </p:cNvPicPr>
          <p:nvPr/>
        </p:nvPicPr>
        <p:blipFill>
          <a:blip r:embed="rId2"/>
          <a:stretch>
            <a:fillRect/>
          </a:stretch>
        </p:blipFill>
        <p:spPr>
          <a:xfrm>
            <a:off x="1687726" y="3895947"/>
            <a:ext cx="4790616" cy="2576604"/>
          </a:xfrm>
          <a:prstGeom prst="rect">
            <a:avLst/>
          </a:prstGeom>
        </p:spPr>
      </p:pic>
      <p:sp>
        <p:nvSpPr>
          <p:cNvPr id="15" name="文本框 14">
            <a:extLst>
              <a:ext uri="{FF2B5EF4-FFF2-40B4-BE49-F238E27FC236}">
                <a16:creationId xmlns:a16="http://schemas.microsoft.com/office/drawing/2014/main" id="{F75E550A-79AC-9F66-6627-3AE4F08754A8}"/>
              </a:ext>
            </a:extLst>
          </p:cNvPr>
          <p:cNvSpPr txBox="1"/>
          <p:nvPr/>
        </p:nvSpPr>
        <p:spPr>
          <a:xfrm>
            <a:off x="6096000" y="1813412"/>
            <a:ext cx="4609354" cy="2055691"/>
          </a:xfrm>
          <a:prstGeom prst="rect">
            <a:avLst/>
          </a:prstGeom>
          <a:noFill/>
        </p:spPr>
        <p:txBody>
          <a:bodyPr wrap="square" rtlCol="0">
            <a:spAutoFit/>
          </a:bodyPr>
          <a:lstStyle/>
          <a:p>
            <a:pPr marL="742950" lvl="1" indent="-285750">
              <a:lnSpc>
                <a:spcPct val="200000"/>
              </a:lnSpc>
              <a:buClr>
                <a:srgbClr val="FF0000"/>
              </a:buClr>
              <a:buSzPct val="90000"/>
              <a:buFont typeface="Wingdings" panose="05000000000000000000" pitchFamily="2" charset="2"/>
              <a:buChar char="p"/>
              <a:defRPr/>
            </a:pPr>
            <a:r>
              <a:rPr lang="zh-CN" altLang="en-US" b="0" dirty="0">
                <a:solidFill>
                  <a:srgbClr val="003366"/>
                </a:solidFill>
                <a:latin typeface="Times  New Roman"/>
                <a:ea typeface="黑体" panose="02010609060101010101" pitchFamily="49" charset="-122"/>
                <a:cs typeface="Times New Roman" panose="02020603050405020304" pitchFamily="18" charset="0"/>
              </a:rPr>
              <a:t>回转速度推荐</a:t>
            </a:r>
            <a:endParaRPr lang="en-US" altLang="zh-CN" b="0" dirty="0">
              <a:solidFill>
                <a:srgbClr val="003366"/>
              </a:solidFill>
              <a:latin typeface="Times  New Roman"/>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输入：单轴抗压强度、给进阻尼</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输出：回转速度</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en-US" altLang="zh-CN" b="0" dirty="0">
                <a:latin typeface="Times New Roman" panose="02020603050405020304" pitchFamily="18" charset="0"/>
                <a:ea typeface="黑体" panose="02010609060101010101" pitchFamily="49" charset="-122"/>
                <a:cs typeface="Times New Roman" panose="02020603050405020304" pitchFamily="18" charset="0"/>
              </a:rPr>
              <a:t>MSE</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150.27</a:t>
            </a:r>
            <a:endParaRPr lang="zh-CN"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857B6524-2693-A5D3-FDFD-1F97307C5F25}"/>
              </a:ext>
            </a:extLst>
          </p:cNvPr>
          <p:cNvPicPr>
            <a:picLocks noChangeAspect="1"/>
          </p:cNvPicPr>
          <p:nvPr/>
        </p:nvPicPr>
        <p:blipFill>
          <a:blip r:embed="rId3"/>
          <a:stretch>
            <a:fillRect/>
          </a:stretch>
        </p:blipFill>
        <p:spPr>
          <a:xfrm>
            <a:off x="6765080" y="3895946"/>
            <a:ext cx="4883223" cy="2587831"/>
          </a:xfrm>
          <a:prstGeom prst="rect">
            <a:avLst/>
          </a:prstGeom>
        </p:spPr>
      </p:pic>
      <p:sp>
        <p:nvSpPr>
          <p:cNvPr id="17" name="文本框 16">
            <a:extLst>
              <a:ext uri="{FF2B5EF4-FFF2-40B4-BE49-F238E27FC236}">
                <a16:creationId xmlns:a16="http://schemas.microsoft.com/office/drawing/2014/main" id="{68434067-5111-2AE4-AFD4-A568D75D8FDD}"/>
              </a:ext>
            </a:extLst>
          </p:cNvPr>
          <p:cNvSpPr txBox="1"/>
          <p:nvPr/>
        </p:nvSpPr>
        <p:spPr>
          <a:xfrm>
            <a:off x="6909969" y="6510620"/>
            <a:ext cx="5008605" cy="338554"/>
          </a:xfrm>
          <a:prstGeom prst="rect">
            <a:avLst/>
          </a:prstGeom>
          <a:noFill/>
        </p:spPr>
        <p:txBody>
          <a:bodyPr wrap="square">
            <a:spAutoFit/>
          </a:bodyPr>
          <a:lstStyle/>
          <a:p>
            <a:pPr eaLnBrk="1" fontAlgn="auto" hangingPunct="1">
              <a:spcBef>
                <a:spcPts val="0"/>
              </a:spcBef>
              <a:spcAft>
                <a:spcPts val="0"/>
              </a:spcAft>
            </a:pP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推荐回转速度（红）和实际给定回转速度（蓝）对比</a:t>
            </a:r>
            <a:endParaRPr lang="zh-CN" altLang="en-US" sz="1600" b="0" dirty="0">
              <a:solidFill>
                <a:srgbClr val="003366"/>
              </a:solidFill>
              <a:latin typeface="Calibri"/>
            </a:endParaRPr>
          </a:p>
        </p:txBody>
      </p:sp>
    </p:spTree>
    <p:extLst>
      <p:ext uri="{BB962C8B-B14F-4D97-AF65-F5344CB8AC3E}">
        <p14:creationId xmlns:p14="http://schemas.microsoft.com/office/powerpoint/2010/main" val="23352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95AA8-B9C9-5D3E-9881-C73E863D1546}"/>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F19DB1FC-A105-7724-A0F3-F1C3560C65BB}"/>
              </a:ext>
            </a:extLst>
          </p:cNvPr>
          <p:cNvSpPr txBox="1">
            <a:spLocks noChangeArrowheads="1"/>
          </p:cNvSpPr>
          <p:nvPr/>
        </p:nvSpPr>
        <p:spPr bwMode="auto">
          <a:xfrm>
            <a:off x="1054798" y="1195200"/>
            <a:ext cx="6769393"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基于</a:t>
            </a:r>
            <a:r>
              <a:rPr lang="en-US" altLang="zh-CN" b="0" dirty="0">
                <a:solidFill>
                  <a:srgbClr val="0000FF"/>
                </a:solidFill>
                <a:ea typeface="黑体" panose="02010609060101010101" pitchFamily="49" charset="-122"/>
              </a:rPr>
              <a:t>ANFIS</a:t>
            </a:r>
            <a:r>
              <a:rPr lang="zh-CN" altLang="en-US" b="0" dirty="0">
                <a:solidFill>
                  <a:srgbClr val="0000FF"/>
                </a:solidFill>
                <a:ea typeface="黑体" panose="02010609060101010101" pitchFamily="49" charset="-122"/>
              </a:rPr>
              <a:t>的操作参数优化仿真验证与分析</a:t>
            </a:r>
          </a:p>
        </p:txBody>
      </p:sp>
      <p:sp>
        <p:nvSpPr>
          <p:cNvPr id="2" name="灯片编号占位符 1">
            <a:extLst>
              <a:ext uri="{FF2B5EF4-FFF2-40B4-BE49-F238E27FC236}">
                <a16:creationId xmlns:a16="http://schemas.microsoft.com/office/drawing/2014/main" id="{6DC4F8B6-6573-D00C-5A31-6E2BAD70CD00}"/>
              </a:ext>
            </a:extLst>
          </p:cNvPr>
          <p:cNvSpPr>
            <a:spLocks noGrp="1"/>
          </p:cNvSpPr>
          <p:nvPr>
            <p:ph type="sldNum" sz="quarter" idx="11"/>
          </p:nvPr>
        </p:nvSpPr>
        <p:spPr/>
        <p:txBody>
          <a:bodyPr/>
          <a:lstStyle/>
          <a:p>
            <a:pPr>
              <a:defRPr/>
            </a:pPr>
            <a:fld id="{95584045-8D34-47A5-81B9-53AE2D9309B4}" type="slidenum">
              <a:rPr lang="en-US" altLang="zh-CN" smtClean="0"/>
              <a:pPr>
                <a:defRPr/>
              </a:pPr>
              <a:t>32</a:t>
            </a:fld>
            <a:endParaRPr lang="en-US" altLang="zh-CN"/>
          </a:p>
        </p:txBody>
      </p:sp>
      <p:sp>
        <p:nvSpPr>
          <p:cNvPr id="6" name="Text Box 6">
            <a:extLst>
              <a:ext uri="{FF2B5EF4-FFF2-40B4-BE49-F238E27FC236}">
                <a16:creationId xmlns:a16="http://schemas.microsoft.com/office/drawing/2014/main" id="{842EFB3A-9116-0DE9-075A-81D08341A414}"/>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基于自适应神经网络模糊推理的操作参数优化</a:t>
            </a:r>
          </a:p>
        </p:txBody>
      </p:sp>
      <p:sp>
        <p:nvSpPr>
          <p:cNvPr id="32" name="Rectangle 7">
            <a:extLst>
              <a:ext uri="{FF2B5EF4-FFF2-40B4-BE49-F238E27FC236}">
                <a16:creationId xmlns:a16="http://schemas.microsoft.com/office/drawing/2014/main" id="{C4A21F2B-F829-6EFB-8F66-8E85A44ECAA3}"/>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243C9AE5-1BDF-5169-E51B-87C8B8FC4053}"/>
              </a:ext>
            </a:extLst>
          </p:cNvPr>
          <p:cNvSpPr txBox="1"/>
          <p:nvPr/>
        </p:nvSpPr>
        <p:spPr>
          <a:xfrm>
            <a:off x="2970062" y="6468060"/>
            <a:ext cx="2096592" cy="338554"/>
          </a:xfrm>
          <a:prstGeom prst="rect">
            <a:avLst/>
          </a:prstGeom>
          <a:noFill/>
        </p:spPr>
        <p:txBody>
          <a:bodyPr wrap="square">
            <a:spAutoFit/>
          </a:bodyPr>
          <a:lstStyle/>
          <a:p>
            <a:pPr eaLnBrk="1" fontAlgn="auto" hangingPunct="1">
              <a:spcBef>
                <a:spcPts val="0"/>
              </a:spcBef>
              <a:spcAft>
                <a:spcPts val="0"/>
              </a:spcAft>
            </a:pPr>
            <a:r>
              <a:rPr lang="en-US" altLang="zh-CN"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ANFIS</a:t>
            </a: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给进速度模型</a:t>
            </a:r>
            <a:endParaRPr lang="zh-CN" altLang="en-US" sz="1600" b="0" dirty="0">
              <a:solidFill>
                <a:srgbClr val="003366"/>
              </a:solidFill>
              <a:latin typeface="Calibri"/>
            </a:endParaRPr>
          </a:p>
        </p:txBody>
      </p:sp>
      <p:sp>
        <p:nvSpPr>
          <p:cNvPr id="13" name="文本框 12">
            <a:extLst>
              <a:ext uri="{FF2B5EF4-FFF2-40B4-BE49-F238E27FC236}">
                <a16:creationId xmlns:a16="http://schemas.microsoft.com/office/drawing/2014/main" id="{09917553-FF96-7343-1306-91B27F8611A0}"/>
              </a:ext>
            </a:extLst>
          </p:cNvPr>
          <p:cNvSpPr txBox="1"/>
          <p:nvPr/>
        </p:nvSpPr>
        <p:spPr>
          <a:xfrm>
            <a:off x="1054798" y="1817983"/>
            <a:ext cx="6049311" cy="559127"/>
          </a:xfrm>
          <a:prstGeom prst="rect">
            <a:avLst/>
          </a:prstGeom>
          <a:noFill/>
        </p:spPr>
        <p:txBody>
          <a:bodyPr wrap="square" rtlCol="0">
            <a:spAutoFit/>
          </a:bodyPr>
          <a:lstStyle/>
          <a:p>
            <a:pPr marL="742950" lvl="1" indent="-285750">
              <a:lnSpc>
                <a:spcPct val="200000"/>
              </a:lnSpc>
              <a:buClr>
                <a:srgbClr val="FF0000"/>
              </a:buClr>
              <a:buSzPct val="90000"/>
              <a:buFont typeface="Wingdings" panose="05000000000000000000" pitchFamily="2" charset="2"/>
              <a:buChar char="p"/>
              <a:defRPr/>
            </a:pPr>
            <a:r>
              <a:rPr lang="en-US" altLang="zh-CN" b="0" dirty="0">
                <a:solidFill>
                  <a:srgbClr val="003366"/>
                </a:solidFill>
                <a:latin typeface="Times  New Roman"/>
                <a:ea typeface="黑体" panose="02010609060101010101" pitchFamily="49" charset="-122"/>
                <a:cs typeface="Times New Roman" panose="02020603050405020304" pitchFamily="18" charset="0"/>
              </a:rPr>
              <a:t>ANFIS</a:t>
            </a:r>
            <a:r>
              <a:rPr lang="zh-CN" altLang="en-US" b="0" dirty="0">
                <a:solidFill>
                  <a:srgbClr val="003366"/>
                </a:solidFill>
                <a:latin typeface="Times  New Roman"/>
                <a:ea typeface="黑体" panose="02010609060101010101" pitchFamily="49" charset="-122"/>
                <a:cs typeface="Times New Roman" panose="02020603050405020304" pitchFamily="18" charset="0"/>
              </a:rPr>
              <a:t>模型的给进速度和回转速度三维曲面图</a:t>
            </a:r>
            <a:endParaRPr lang="zh-CN"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descr="图表, 表面图&#10;&#10;AI 生成的内容可能不正确。">
            <a:extLst>
              <a:ext uri="{FF2B5EF4-FFF2-40B4-BE49-F238E27FC236}">
                <a16:creationId xmlns:a16="http://schemas.microsoft.com/office/drawing/2014/main" id="{D5CD608A-CCA6-2FC0-65FA-34DF7EE5BA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77"/>
          <a:stretch>
            <a:fillRect/>
          </a:stretch>
        </p:blipFill>
        <p:spPr bwMode="auto">
          <a:xfrm>
            <a:off x="1684639" y="2751272"/>
            <a:ext cx="4667438" cy="3459237"/>
          </a:xfrm>
          <a:prstGeom prst="rect">
            <a:avLst/>
          </a:prstGeom>
          <a:noFill/>
          <a:ln>
            <a:noFill/>
          </a:ln>
          <a:extLst>
            <a:ext uri="{53640926-AAD7-44D8-BBD7-CCE9431645EC}">
              <a14:shadowObscured xmlns:a14="http://schemas.microsoft.com/office/drawing/2010/main"/>
            </a:ext>
          </a:extLst>
        </p:spPr>
      </p:pic>
      <p:pic>
        <p:nvPicPr>
          <p:cNvPr id="4" name="图片 3" descr="图表, 表面图&#10;&#10;AI 生成的内容可能不正确。">
            <a:extLst>
              <a:ext uri="{FF2B5EF4-FFF2-40B4-BE49-F238E27FC236}">
                <a16:creationId xmlns:a16="http://schemas.microsoft.com/office/drawing/2014/main" id="{649259BC-E99F-66E0-18A3-C0EAF84291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300"/>
          <a:stretch>
            <a:fillRect/>
          </a:stretch>
        </p:blipFill>
        <p:spPr bwMode="auto">
          <a:xfrm>
            <a:off x="6703757" y="2639150"/>
            <a:ext cx="4938452" cy="3555522"/>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05D68380-E8CC-8094-C7FB-3E52C3B3BB0E}"/>
              </a:ext>
            </a:extLst>
          </p:cNvPr>
          <p:cNvSpPr txBox="1"/>
          <p:nvPr/>
        </p:nvSpPr>
        <p:spPr>
          <a:xfrm>
            <a:off x="8124687" y="6491237"/>
            <a:ext cx="2096592" cy="338554"/>
          </a:xfrm>
          <a:prstGeom prst="rect">
            <a:avLst/>
          </a:prstGeom>
          <a:noFill/>
        </p:spPr>
        <p:txBody>
          <a:bodyPr wrap="square">
            <a:spAutoFit/>
          </a:bodyPr>
          <a:lstStyle/>
          <a:p>
            <a:pPr eaLnBrk="1" fontAlgn="auto" hangingPunct="1">
              <a:spcBef>
                <a:spcPts val="0"/>
              </a:spcBef>
              <a:spcAft>
                <a:spcPts val="0"/>
              </a:spcAft>
            </a:pPr>
            <a:r>
              <a:rPr lang="en-US" altLang="zh-CN"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ANFIS</a:t>
            </a: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回转速度模型</a:t>
            </a:r>
            <a:endParaRPr lang="zh-CN" altLang="en-US" sz="1600" b="0" dirty="0">
              <a:solidFill>
                <a:srgbClr val="003366"/>
              </a:solidFill>
              <a:latin typeface="Calibri"/>
            </a:endParaRPr>
          </a:p>
        </p:txBody>
      </p:sp>
    </p:spTree>
    <p:extLst>
      <p:ext uri="{BB962C8B-B14F-4D97-AF65-F5344CB8AC3E}">
        <p14:creationId xmlns:p14="http://schemas.microsoft.com/office/powerpoint/2010/main" val="94428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1D982-27D0-FB62-FF01-44EDA1429BC0}"/>
            </a:ext>
          </a:extLst>
        </p:cNvPr>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7090D1F4-7B64-403E-762A-836330D9FFE0}"/>
              </a:ext>
            </a:extLst>
          </p:cNvPr>
          <p:cNvSpPr>
            <a:spLocks noGrp="1"/>
          </p:cNvSpPr>
          <p:nvPr>
            <p:ph type="sldNum" sz="quarter" idx="11"/>
          </p:nvPr>
        </p:nvSpPr>
        <p:spPr>
          <a:xfrm>
            <a:off x="1" y="6491287"/>
            <a:ext cx="711200" cy="366713"/>
          </a:xfrm>
        </p:spPr>
        <p:txBody>
          <a:bodyPr/>
          <a:lstStyle/>
          <a:p>
            <a:pPr>
              <a:defRPr/>
            </a:pPr>
            <a:fld id="{95584045-8D34-47A5-81B9-53AE2D9309B4}" type="slidenum">
              <a:rPr lang="en-US" altLang="zh-CN" smtClean="0"/>
              <a:pPr>
                <a:defRPr/>
              </a:pPr>
              <a:t>33</a:t>
            </a:fld>
            <a:endParaRPr lang="en-US" altLang="zh-CN"/>
          </a:p>
        </p:txBody>
      </p:sp>
      <p:graphicFrame>
        <p:nvGraphicFramePr>
          <p:cNvPr id="4" name="图示 3">
            <a:extLst>
              <a:ext uri="{FF2B5EF4-FFF2-40B4-BE49-F238E27FC236}">
                <a16:creationId xmlns:a16="http://schemas.microsoft.com/office/drawing/2014/main" id="{DE25BD6B-9C47-E51E-29D9-2546B897AB10}"/>
              </a:ext>
            </a:extLst>
          </p:cNvPr>
          <p:cNvGraphicFramePr/>
          <p:nvPr>
            <p:extLst>
              <p:ext uri="{D42A27DB-BD31-4B8C-83A1-F6EECF244321}">
                <p14:modId xmlns:p14="http://schemas.microsoft.com/office/powerpoint/2010/main" val="1836752758"/>
              </p:ext>
            </p:extLst>
          </p:nvPr>
        </p:nvGraphicFramePr>
        <p:xfrm>
          <a:off x="2351584" y="2060848"/>
          <a:ext cx="7488832" cy="388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6">
            <a:extLst>
              <a:ext uri="{FF2B5EF4-FFF2-40B4-BE49-F238E27FC236}">
                <a16:creationId xmlns:a16="http://schemas.microsoft.com/office/drawing/2014/main" id="{3B7B628E-B035-1D66-732C-B3839B56D651}"/>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第四部分</a:t>
            </a:r>
          </a:p>
        </p:txBody>
      </p:sp>
    </p:spTree>
    <p:extLst>
      <p:ext uri="{BB962C8B-B14F-4D97-AF65-F5344CB8AC3E}">
        <p14:creationId xmlns:p14="http://schemas.microsoft.com/office/powerpoint/2010/main" val="120789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8F37-E143-CE20-1B67-F21023E05E91}"/>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7703E0B2-F54F-92DD-3857-336A7BE73B89}"/>
              </a:ext>
            </a:extLst>
          </p:cNvPr>
          <p:cNvSpPr txBox="1">
            <a:spLocks noChangeArrowheads="1"/>
          </p:cNvSpPr>
          <p:nvPr/>
        </p:nvSpPr>
        <p:spPr bwMode="auto">
          <a:xfrm>
            <a:off x="1054799" y="1195200"/>
            <a:ext cx="6049312" cy="521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操作参数优化程序</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基础通讯层</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上行数据解析</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下行数据编码</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数据存储</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智能钻探层</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煤岩强度感知</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参数优化</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人机交互层</a:t>
            </a:r>
          </a:p>
          <a:p>
            <a:pPr marL="851400" lvl="3" indent="0" eaLnBrk="1" hangingPunct="1">
              <a:lnSpc>
                <a:spcPct val="150000"/>
              </a:lnSpc>
              <a:spcBef>
                <a:spcPts val="0"/>
              </a:spcBef>
              <a:spcAft>
                <a:spcPts val="600"/>
              </a:spcAft>
              <a:buClr>
                <a:srgbClr val="FF0000"/>
              </a:buClr>
              <a:buSzPct val="75000"/>
              <a:defRPr/>
            </a:pP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B5D2E021-9973-4F80-7971-66E02FC30000}"/>
              </a:ext>
            </a:extLst>
          </p:cNvPr>
          <p:cNvSpPr>
            <a:spLocks noGrp="1"/>
          </p:cNvSpPr>
          <p:nvPr>
            <p:ph type="sldNum" sz="quarter" idx="11"/>
          </p:nvPr>
        </p:nvSpPr>
        <p:spPr/>
        <p:txBody>
          <a:bodyPr/>
          <a:lstStyle/>
          <a:p>
            <a:pPr>
              <a:defRPr/>
            </a:pPr>
            <a:fld id="{95584045-8D34-47A5-81B9-53AE2D9309B4}" type="slidenum">
              <a:rPr lang="en-US" altLang="zh-CN" smtClean="0"/>
              <a:pPr>
                <a:defRPr/>
              </a:pPr>
              <a:t>34</a:t>
            </a:fld>
            <a:endParaRPr lang="en-US" altLang="zh-CN"/>
          </a:p>
        </p:txBody>
      </p:sp>
      <p:sp>
        <p:nvSpPr>
          <p:cNvPr id="6" name="Text Box 6">
            <a:extLst>
              <a:ext uri="{FF2B5EF4-FFF2-40B4-BE49-F238E27FC236}">
                <a16:creationId xmlns:a16="http://schemas.microsoft.com/office/drawing/2014/main" id="{4A3FDA5A-7FB1-A703-DBEB-47644A5B1709}"/>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煤矿作业现场应用测试</a:t>
            </a:r>
          </a:p>
        </p:txBody>
      </p:sp>
      <p:sp>
        <p:nvSpPr>
          <p:cNvPr id="32" name="Rectangle 7">
            <a:extLst>
              <a:ext uri="{FF2B5EF4-FFF2-40B4-BE49-F238E27FC236}">
                <a16:creationId xmlns:a16="http://schemas.microsoft.com/office/drawing/2014/main" id="{538AB0B8-8B14-4622-A77C-EE8EB111AAF0}"/>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9DA2F279-A2F9-45E9-F3E4-F8D76FA0D953}"/>
              </a:ext>
            </a:extLst>
          </p:cNvPr>
          <p:cNvSpPr txBox="1"/>
          <p:nvPr/>
        </p:nvSpPr>
        <p:spPr>
          <a:xfrm>
            <a:off x="7104111" y="6138799"/>
            <a:ext cx="2592288" cy="403957"/>
          </a:xfrm>
          <a:prstGeom prst="rect">
            <a:avLst/>
          </a:prstGeom>
          <a:noFill/>
        </p:spPr>
        <p:txBody>
          <a:bodyPr wrap="square">
            <a:spAutoFit/>
          </a:bodyPr>
          <a:lstStyle/>
          <a:p>
            <a:pPr>
              <a:lnSpc>
                <a:spcPct val="150000"/>
              </a:lnSpc>
              <a:buClr>
                <a:srgbClr val="FF0000"/>
              </a:buClr>
            </a:pPr>
            <a:r>
              <a:rPr lang="zh-CN" altLang="en-US"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rPr>
              <a:t>图 操作参数优化程序架构</a:t>
            </a:r>
          </a:p>
        </p:txBody>
      </p:sp>
      <p:pic>
        <p:nvPicPr>
          <p:cNvPr id="3" name="图片 2" descr="图示&#10;&#10;AI 生成的内容可能不正确。">
            <a:extLst>
              <a:ext uri="{FF2B5EF4-FFF2-40B4-BE49-F238E27FC236}">
                <a16:creationId xmlns:a16="http://schemas.microsoft.com/office/drawing/2014/main" id="{568B30CD-9778-66E1-F27D-D9CC477313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3952" y="1872647"/>
            <a:ext cx="5128736" cy="4236271"/>
          </a:xfrm>
          <a:prstGeom prst="rect">
            <a:avLst/>
          </a:prstGeom>
          <a:noFill/>
          <a:ln>
            <a:noFill/>
          </a:ln>
        </p:spPr>
      </p:pic>
    </p:spTree>
    <p:extLst>
      <p:ext uri="{BB962C8B-B14F-4D97-AF65-F5344CB8AC3E}">
        <p14:creationId xmlns:p14="http://schemas.microsoft.com/office/powerpoint/2010/main" val="184974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F1E67-023C-3673-FA56-55F75C26ABA9}"/>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34D30C9A-0A33-E543-F4C0-E5D00BF1AFCC}"/>
              </a:ext>
            </a:extLst>
          </p:cNvPr>
          <p:cNvSpPr txBox="1">
            <a:spLocks noChangeArrowheads="1"/>
          </p:cNvSpPr>
          <p:nvPr/>
        </p:nvSpPr>
        <p:spPr bwMode="auto">
          <a:xfrm>
            <a:off x="1054799" y="1195200"/>
            <a:ext cx="6049312" cy="521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操作参数优化程序</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基础通讯层</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上行数据解析</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下行数据编码</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数据存储</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智能钻探层</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煤岩强度感知</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参数优化</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人机交互层</a:t>
            </a:r>
          </a:p>
          <a:p>
            <a:pPr marL="851400" lvl="3" indent="0" eaLnBrk="1" hangingPunct="1">
              <a:lnSpc>
                <a:spcPct val="150000"/>
              </a:lnSpc>
              <a:spcBef>
                <a:spcPts val="0"/>
              </a:spcBef>
              <a:spcAft>
                <a:spcPts val="600"/>
              </a:spcAft>
              <a:buClr>
                <a:srgbClr val="FF0000"/>
              </a:buClr>
              <a:buSzPct val="75000"/>
              <a:defRPr/>
            </a:pPr>
            <a:endParaRPr lang="zh-CN" altLang="en-US" sz="1800" b="0" dirty="0">
              <a:solidFill>
                <a:srgbClr val="003366"/>
              </a:solidFill>
              <a:latin typeface="Calibri"/>
              <a:ea typeface="黑体" panose="02010609060101010101" pitchFamily="49"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48ABCA0C-048C-5604-CEF4-C4E48FC0260B}"/>
              </a:ext>
            </a:extLst>
          </p:cNvPr>
          <p:cNvSpPr>
            <a:spLocks noGrp="1"/>
          </p:cNvSpPr>
          <p:nvPr>
            <p:ph type="sldNum" sz="quarter" idx="11"/>
          </p:nvPr>
        </p:nvSpPr>
        <p:spPr/>
        <p:txBody>
          <a:bodyPr/>
          <a:lstStyle/>
          <a:p>
            <a:pPr>
              <a:defRPr/>
            </a:pPr>
            <a:fld id="{95584045-8D34-47A5-81B9-53AE2D9309B4}" type="slidenum">
              <a:rPr lang="en-US" altLang="zh-CN" smtClean="0"/>
              <a:pPr>
                <a:defRPr/>
              </a:pPr>
              <a:t>35</a:t>
            </a:fld>
            <a:endParaRPr lang="en-US" altLang="zh-CN"/>
          </a:p>
        </p:txBody>
      </p:sp>
      <p:sp>
        <p:nvSpPr>
          <p:cNvPr id="6" name="Text Box 6">
            <a:extLst>
              <a:ext uri="{FF2B5EF4-FFF2-40B4-BE49-F238E27FC236}">
                <a16:creationId xmlns:a16="http://schemas.microsoft.com/office/drawing/2014/main" id="{4BC29D9B-84A4-82C1-CBF5-6CC1A45502E9}"/>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煤矿作业现场应用测试</a:t>
            </a:r>
          </a:p>
        </p:txBody>
      </p:sp>
      <p:sp>
        <p:nvSpPr>
          <p:cNvPr id="32" name="Rectangle 7">
            <a:extLst>
              <a:ext uri="{FF2B5EF4-FFF2-40B4-BE49-F238E27FC236}">
                <a16:creationId xmlns:a16="http://schemas.microsoft.com/office/drawing/2014/main" id="{3631CB26-25A1-5E1B-B05E-E84F87E6ED1D}"/>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69B9A6E5-22AC-C366-6106-EB3AFE81FCCC}"/>
              </a:ext>
            </a:extLst>
          </p:cNvPr>
          <p:cNvSpPr txBox="1"/>
          <p:nvPr/>
        </p:nvSpPr>
        <p:spPr>
          <a:xfrm>
            <a:off x="7104110" y="6108031"/>
            <a:ext cx="2304257" cy="414922"/>
          </a:xfrm>
          <a:prstGeom prst="rect">
            <a:avLst/>
          </a:prstGeom>
          <a:noFill/>
        </p:spPr>
        <p:txBody>
          <a:bodyPr wrap="square">
            <a:spAutoFit/>
          </a:bodyPr>
          <a:lstStyle/>
          <a:p>
            <a:pPr>
              <a:lnSpc>
                <a:spcPct val="150000"/>
              </a:lnSpc>
              <a:buClr>
                <a:srgbClr val="FF0000"/>
              </a:buClr>
            </a:pPr>
            <a:r>
              <a:rPr lang="zh-CN" altLang="en-US"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rPr>
              <a:t>图  </a:t>
            </a:r>
            <a:r>
              <a:rPr lang="en-US" altLang="zh-CN" sz="1600" b="0" dirty="0">
                <a:solidFill>
                  <a:schemeClr val="dk1"/>
                </a:solidFill>
                <a:latin typeface="Times  New Roman"/>
                <a:ea typeface="黑体" panose="02010609060101010101" pitchFamily="49" charset="-122"/>
                <a:cs typeface="Times New Roman" panose="02020603050405020304" pitchFamily="18" charset="0"/>
              </a:rPr>
              <a:t>Qt</a:t>
            </a:r>
            <a:r>
              <a:rPr lang="zh-CN" altLang="en-US"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rPr>
              <a:t>上位机操作界面</a:t>
            </a:r>
          </a:p>
        </p:txBody>
      </p:sp>
      <p:pic>
        <p:nvPicPr>
          <p:cNvPr id="4" name="图片 3" descr="图形用户界面&#10;&#10;AI 生成的内容可能不正确。">
            <a:extLst>
              <a:ext uri="{FF2B5EF4-FFF2-40B4-BE49-F238E27FC236}">
                <a16:creationId xmlns:a16="http://schemas.microsoft.com/office/drawing/2014/main" id="{A6A69AD2-C8E0-1800-0A3D-4F6E41DA3BC3}"/>
              </a:ext>
            </a:extLst>
          </p:cNvPr>
          <p:cNvPicPr>
            <a:picLocks noChangeAspect="1"/>
          </p:cNvPicPr>
          <p:nvPr/>
        </p:nvPicPr>
        <p:blipFill>
          <a:blip r:embed="rId2"/>
          <a:stretch>
            <a:fillRect/>
          </a:stretch>
        </p:blipFill>
        <p:spPr>
          <a:xfrm>
            <a:off x="5269331" y="2564904"/>
            <a:ext cx="6333857" cy="3404011"/>
          </a:xfrm>
          <a:prstGeom prst="rect">
            <a:avLst/>
          </a:prstGeom>
        </p:spPr>
      </p:pic>
    </p:spTree>
    <p:extLst>
      <p:ext uri="{BB962C8B-B14F-4D97-AF65-F5344CB8AC3E}">
        <p14:creationId xmlns:p14="http://schemas.microsoft.com/office/powerpoint/2010/main" val="263131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8CD3A-185D-F78D-4503-873947EF580E}"/>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1E1F3EA2-09FD-25B4-DC3A-26B2E098E021}"/>
              </a:ext>
            </a:extLst>
          </p:cNvPr>
          <p:cNvSpPr txBox="1">
            <a:spLocks noChangeArrowheads="1"/>
          </p:cNvSpPr>
          <p:nvPr/>
        </p:nvSpPr>
        <p:spPr bwMode="auto">
          <a:xfrm>
            <a:off x="1054799" y="1195200"/>
            <a:ext cx="6049312" cy="570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煤矿井下应用</a:t>
            </a: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数据来源：</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2025</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年</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5</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月</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10</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日钻进数据</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给进阻尼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输入：给进速度、给进压力、转速</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输出：给进阻尼</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建模方法：机理建模</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a:lnSpc>
                <a:spcPct val="200000"/>
              </a:lnSpc>
              <a:buClr>
                <a:srgbClr val="FF0000"/>
              </a:buClr>
              <a:buSzPct val="90000"/>
              <a:buFont typeface="Wingdings" panose="05000000000000000000" pitchFamily="2" charset="2"/>
              <a:buChar char="p"/>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单轴抗压强度</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输入：给进速度、给进压力、转</a:t>
            </a:r>
            <a:endParaRPr lang="en-US" altLang="zh-CN" sz="1800" b="0" dirty="0">
              <a:solidFill>
                <a:schemeClr val="bg2"/>
              </a:solidFill>
              <a:latin typeface="Calibri"/>
              <a:ea typeface="黑体" panose="02010609060101010101" pitchFamily="49" charset="-122"/>
              <a:cs typeface="Times New Roman" panose="02020603050405020304" pitchFamily="18" charset="0"/>
              <a:sym typeface="+mn-ea"/>
            </a:endParaRPr>
          </a:p>
          <a:p>
            <a:pPr marL="851400" lvl="3" indent="0" eaLnBrk="1" hangingPunct="1">
              <a:lnSpc>
                <a:spcPct val="150000"/>
              </a:lnSpc>
              <a:spcBef>
                <a:spcPts val="0"/>
              </a:spcBef>
              <a:spcAft>
                <a:spcPts val="600"/>
              </a:spcAft>
              <a:buClr>
                <a:srgbClr val="FF0000"/>
              </a:buClr>
              <a:buSzPct val="75000"/>
              <a:defRPr/>
            </a:pPr>
            <a:r>
              <a:rPr lang="en-US" altLang="zh-CN" sz="1800" b="0" dirty="0">
                <a:solidFill>
                  <a:schemeClr val="bg2"/>
                </a:solidFill>
                <a:latin typeface="Calibri"/>
                <a:ea typeface="黑体" panose="02010609060101010101" pitchFamily="49" charset="-122"/>
                <a:cs typeface="Times New Roman" panose="02020603050405020304" pitchFamily="18" charset="0"/>
                <a:sym typeface="+mn-ea"/>
              </a:rPr>
              <a:t>      </a:t>
            </a: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速、扭矩、主泵压力</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输出：单轴抗压强度值</a:t>
            </a: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chemeClr val="bg2"/>
                </a:solidFill>
                <a:latin typeface="Calibri"/>
                <a:ea typeface="黑体" panose="02010609060101010101" pitchFamily="49" charset="-122"/>
                <a:cs typeface="Times New Roman" panose="02020603050405020304" pitchFamily="18" charset="0"/>
                <a:sym typeface="+mn-ea"/>
              </a:rPr>
              <a:t>建模方法：重心法去模糊化</a:t>
            </a:r>
          </a:p>
        </p:txBody>
      </p:sp>
      <p:sp>
        <p:nvSpPr>
          <p:cNvPr id="2" name="灯片编号占位符 1">
            <a:extLst>
              <a:ext uri="{FF2B5EF4-FFF2-40B4-BE49-F238E27FC236}">
                <a16:creationId xmlns:a16="http://schemas.microsoft.com/office/drawing/2014/main" id="{2A8517F4-90D9-CA88-1CA3-6198BEE4F36F}"/>
              </a:ext>
            </a:extLst>
          </p:cNvPr>
          <p:cNvSpPr>
            <a:spLocks noGrp="1"/>
          </p:cNvSpPr>
          <p:nvPr>
            <p:ph type="sldNum" sz="quarter" idx="11"/>
          </p:nvPr>
        </p:nvSpPr>
        <p:spPr/>
        <p:txBody>
          <a:bodyPr/>
          <a:lstStyle/>
          <a:p>
            <a:pPr>
              <a:defRPr/>
            </a:pPr>
            <a:fld id="{95584045-8D34-47A5-81B9-53AE2D9309B4}" type="slidenum">
              <a:rPr lang="en-US" altLang="zh-CN" smtClean="0"/>
              <a:pPr>
                <a:defRPr/>
              </a:pPr>
              <a:t>36</a:t>
            </a:fld>
            <a:endParaRPr lang="en-US" altLang="zh-CN"/>
          </a:p>
        </p:txBody>
      </p:sp>
      <p:sp>
        <p:nvSpPr>
          <p:cNvPr id="6" name="Text Box 6">
            <a:extLst>
              <a:ext uri="{FF2B5EF4-FFF2-40B4-BE49-F238E27FC236}">
                <a16:creationId xmlns:a16="http://schemas.microsoft.com/office/drawing/2014/main" id="{8C53EF70-3F1C-D6C0-20F2-B47B506CF6DF}"/>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煤矿作业现场应用测试</a:t>
            </a:r>
          </a:p>
        </p:txBody>
      </p:sp>
      <p:sp>
        <p:nvSpPr>
          <p:cNvPr id="32" name="Rectangle 7">
            <a:extLst>
              <a:ext uri="{FF2B5EF4-FFF2-40B4-BE49-F238E27FC236}">
                <a16:creationId xmlns:a16="http://schemas.microsoft.com/office/drawing/2014/main" id="{2427B3C1-FA4E-44FB-0C67-D167519B0D04}"/>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A1A3963C-1D21-0498-71A5-C58A40696B42}"/>
              </a:ext>
            </a:extLst>
          </p:cNvPr>
          <p:cNvSpPr txBox="1"/>
          <p:nvPr/>
        </p:nvSpPr>
        <p:spPr>
          <a:xfrm>
            <a:off x="6384032" y="5568127"/>
            <a:ext cx="5299660" cy="403957"/>
          </a:xfrm>
          <a:prstGeom prst="rect">
            <a:avLst/>
          </a:prstGeom>
          <a:noFill/>
        </p:spPr>
        <p:txBody>
          <a:bodyPr wrap="square">
            <a:spAutoFit/>
          </a:bodyPr>
          <a:lstStyle/>
          <a:p>
            <a:pPr>
              <a:lnSpc>
                <a:spcPct val="150000"/>
              </a:lnSpc>
              <a:buClr>
                <a:srgbClr val="FF0000"/>
              </a:buClr>
            </a:pPr>
            <a:r>
              <a:rPr lang="zh-CN" altLang="en-US"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rPr>
              <a:t>图 地层硬度仿真（蓝线：阻尼，红线：单轴抗压强度）</a:t>
            </a:r>
            <a:endParaRPr lang="en-US" altLang="zh-CN" sz="1600" b="0" dirty="0">
              <a:solidFill>
                <a:schemeClr val="dk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1B5C338F-81D5-48B7-8CF5-E05938E431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7272" y="2636912"/>
            <a:ext cx="5390734" cy="2708828"/>
          </a:xfrm>
          <a:prstGeom prst="rect">
            <a:avLst/>
          </a:prstGeom>
          <a:noFill/>
          <a:ln>
            <a:noFill/>
          </a:ln>
        </p:spPr>
      </p:pic>
    </p:spTree>
    <p:extLst>
      <p:ext uri="{BB962C8B-B14F-4D97-AF65-F5344CB8AC3E}">
        <p14:creationId xmlns:p14="http://schemas.microsoft.com/office/powerpoint/2010/main" val="155091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E966-17B4-C41C-BAD3-434505B68C71}"/>
            </a:ext>
          </a:extLst>
        </p:cNvPr>
        <p:cNvGrpSpPr/>
        <p:nvPr/>
      </p:nvGrpSpPr>
      <p:grpSpPr>
        <a:xfrm>
          <a:off x="0" y="0"/>
          <a:ext cx="0" cy="0"/>
          <a:chOff x="0" y="0"/>
          <a:chExt cx="0" cy="0"/>
        </a:xfrm>
      </p:grpSpPr>
      <p:sp>
        <p:nvSpPr>
          <p:cNvPr id="21" name="TextBox 9">
            <a:extLst>
              <a:ext uri="{FF2B5EF4-FFF2-40B4-BE49-F238E27FC236}">
                <a16:creationId xmlns:a16="http://schemas.microsoft.com/office/drawing/2014/main" id="{B3F18929-91F7-2359-9EA0-EE9F9ECF904A}"/>
              </a:ext>
            </a:extLst>
          </p:cNvPr>
          <p:cNvSpPr txBox="1">
            <a:spLocks noChangeArrowheads="1"/>
          </p:cNvSpPr>
          <p:nvPr/>
        </p:nvSpPr>
        <p:spPr bwMode="auto">
          <a:xfrm>
            <a:off x="1054798" y="1195200"/>
            <a:ext cx="6481362"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a:solidFill>
                  <a:srgbClr val="0000FF"/>
                </a:solidFill>
                <a:ea typeface="黑体" panose="02010609060101010101" pitchFamily="49" charset="-122"/>
              </a:rPr>
              <a:t>煤矿井下应用</a:t>
            </a:r>
            <a:endParaRPr lang="zh-CN" altLang="en-US" b="0" dirty="0">
              <a:solidFill>
                <a:srgbClr val="0000FF"/>
              </a:solidFill>
              <a:ea typeface="黑体" panose="02010609060101010101" pitchFamily="49" charset="-122"/>
            </a:endParaRPr>
          </a:p>
        </p:txBody>
      </p:sp>
      <p:sp>
        <p:nvSpPr>
          <p:cNvPr id="2" name="灯片编号占位符 1">
            <a:extLst>
              <a:ext uri="{FF2B5EF4-FFF2-40B4-BE49-F238E27FC236}">
                <a16:creationId xmlns:a16="http://schemas.microsoft.com/office/drawing/2014/main" id="{61C0CB88-7697-FD2F-4BF5-DB5C001677F9}"/>
              </a:ext>
            </a:extLst>
          </p:cNvPr>
          <p:cNvSpPr>
            <a:spLocks noGrp="1"/>
          </p:cNvSpPr>
          <p:nvPr>
            <p:ph type="sldNum" sz="quarter" idx="11"/>
          </p:nvPr>
        </p:nvSpPr>
        <p:spPr/>
        <p:txBody>
          <a:bodyPr/>
          <a:lstStyle/>
          <a:p>
            <a:pPr>
              <a:defRPr/>
            </a:pPr>
            <a:fld id="{95584045-8D34-47A5-81B9-53AE2D9309B4}" type="slidenum">
              <a:rPr lang="en-US" altLang="zh-CN" smtClean="0"/>
              <a:pPr>
                <a:defRPr/>
              </a:pPr>
              <a:t>37</a:t>
            </a:fld>
            <a:endParaRPr lang="en-US" altLang="zh-CN"/>
          </a:p>
        </p:txBody>
      </p:sp>
      <p:sp>
        <p:nvSpPr>
          <p:cNvPr id="6" name="Text Box 6">
            <a:extLst>
              <a:ext uri="{FF2B5EF4-FFF2-40B4-BE49-F238E27FC236}">
                <a16:creationId xmlns:a16="http://schemas.microsoft.com/office/drawing/2014/main" id="{2A45D8C1-A800-3333-5A9C-496A375514A0}"/>
              </a:ext>
            </a:extLst>
          </p:cNvPr>
          <p:cNvSpPr txBox="1">
            <a:spLocks noChangeArrowheads="1"/>
          </p:cNvSpPr>
          <p:nvPr/>
        </p:nvSpPr>
        <p:spPr bwMode="auto">
          <a:xfrm>
            <a:off x="1055440" y="542508"/>
            <a:ext cx="9478624"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煤矿作业现场应用测试</a:t>
            </a:r>
          </a:p>
        </p:txBody>
      </p:sp>
      <p:sp>
        <p:nvSpPr>
          <p:cNvPr id="32" name="Rectangle 7">
            <a:extLst>
              <a:ext uri="{FF2B5EF4-FFF2-40B4-BE49-F238E27FC236}">
                <a16:creationId xmlns:a16="http://schemas.microsoft.com/office/drawing/2014/main" id="{D1626D1A-1FF0-B54C-0337-72F8571A5471}"/>
              </a:ext>
            </a:extLst>
          </p:cNvPr>
          <p:cNvSpPr>
            <a:spLocks noChangeArrowheads="1"/>
          </p:cNvSpPr>
          <p:nvPr/>
        </p:nvSpPr>
        <p:spPr bwMode="auto">
          <a:xfrm>
            <a:off x="0" y="22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E579A0C4-A702-33BC-6069-B5ADA8F637E4}"/>
              </a:ext>
            </a:extLst>
          </p:cNvPr>
          <p:cNvSpPr txBox="1"/>
          <p:nvPr/>
        </p:nvSpPr>
        <p:spPr>
          <a:xfrm>
            <a:off x="1695152" y="6472550"/>
            <a:ext cx="5008605" cy="338554"/>
          </a:xfrm>
          <a:prstGeom prst="rect">
            <a:avLst/>
          </a:prstGeom>
          <a:noFill/>
        </p:spPr>
        <p:txBody>
          <a:bodyPr wrap="square">
            <a:spAutoFit/>
          </a:bodyPr>
          <a:lstStyle/>
          <a:p>
            <a:pPr eaLnBrk="1" fontAlgn="auto" hangingPunct="1">
              <a:spcBef>
                <a:spcPts val="0"/>
              </a:spcBef>
              <a:spcAft>
                <a:spcPts val="0"/>
              </a:spcAft>
            </a:pP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推荐给进速度（红）和实际给定给进速度（蓝）对比</a:t>
            </a:r>
            <a:endParaRPr lang="zh-CN" altLang="en-US" sz="1600" b="0" dirty="0">
              <a:solidFill>
                <a:srgbClr val="003366"/>
              </a:solidFill>
              <a:latin typeface="Calibri"/>
            </a:endParaRPr>
          </a:p>
        </p:txBody>
      </p:sp>
      <p:sp>
        <p:nvSpPr>
          <p:cNvPr id="13" name="文本框 12">
            <a:extLst>
              <a:ext uri="{FF2B5EF4-FFF2-40B4-BE49-F238E27FC236}">
                <a16:creationId xmlns:a16="http://schemas.microsoft.com/office/drawing/2014/main" id="{4D7EB836-E4D5-5B34-EA0C-8581C10C3E8B}"/>
              </a:ext>
            </a:extLst>
          </p:cNvPr>
          <p:cNvSpPr txBox="1"/>
          <p:nvPr/>
        </p:nvSpPr>
        <p:spPr>
          <a:xfrm>
            <a:off x="1054799" y="1817983"/>
            <a:ext cx="4609354" cy="2055691"/>
          </a:xfrm>
          <a:prstGeom prst="rect">
            <a:avLst/>
          </a:prstGeom>
          <a:noFill/>
        </p:spPr>
        <p:txBody>
          <a:bodyPr wrap="square" rtlCol="0">
            <a:spAutoFit/>
          </a:bodyPr>
          <a:lstStyle/>
          <a:p>
            <a:pPr marL="742950" lvl="1" indent="-285750">
              <a:lnSpc>
                <a:spcPct val="200000"/>
              </a:lnSpc>
              <a:buClr>
                <a:srgbClr val="FF0000"/>
              </a:buClr>
              <a:buSzPct val="90000"/>
              <a:buFont typeface="Wingdings" panose="05000000000000000000" pitchFamily="2" charset="2"/>
              <a:buChar char="p"/>
              <a:defRPr/>
            </a:pPr>
            <a:r>
              <a:rPr lang="zh-CN" altLang="en-US" b="0" dirty="0">
                <a:solidFill>
                  <a:srgbClr val="003366"/>
                </a:solidFill>
                <a:latin typeface="Times  New Roman"/>
                <a:ea typeface="黑体" panose="02010609060101010101" pitchFamily="49" charset="-122"/>
                <a:cs typeface="Times New Roman" panose="02020603050405020304" pitchFamily="18" charset="0"/>
              </a:rPr>
              <a:t>给进速度推荐</a:t>
            </a:r>
            <a:endParaRPr lang="en-US" altLang="zh-CN" b="0" dirty="0">
              <a:solidFill>
                <a:srgbClr val="003366"/>
              </a:solidFill>
              <a:latin typeface="Times  New Roman"/>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输入：单轴抗压强度、给进阻尼</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输出：给进速度</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en-US" altLang="zh-CN" b="0" dirty="0">
                <a:latin typeface="Times New Roman" panose="02020603050405020304" pitchFamily="18" charset="0"/>
                <a:ea typeface="黑体" panose="02010609060101010101" pitchFamily="49" charset="-122"/>
                <a:cs typeface="Times New Roman" panose="02020603050405020304" pitchFamily="18" charset="0"/>
              </a:rPr>
              <a:t>MSE</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4.5</a:t>
            </a:r>
            <a:endParaRPr lang="zh-CN"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90A1A2E7-B25A-4E1F-B58F-6F219875AD31}"/>
              </a:ext>
            </a:extLst>
          </p:cNvPr>
          <p:cNvSpPr txBox="1"/>
          <p:nvPr/>
        </p:nvSpPr>
        <p:spPr>
          <a:xfrm>
            <a:off x="6096000" y="1813412"/>
            <a:ext cx="4609354" cy="2055691"/>
          </a:xfrm>
          <a:prstGeom prst="rect">
            <a:avLst/>
          </a:prstGeom>
          <a:noFill/>
        </p:spPr>
        <p:txBody>
          <a:bodyPr wrap="square" rtlCol="0">
            <a:spAutoFit/>
          </a:bodyPr>
          <a:lstStyle/>
          <a:p>
            <a:pPr marL="742950" lvl="1" indent="-285750">
              <a:lnSpc>
                <a:spcPct val="200000"/>
              </a:lnSpc>
              <a:buClr>
                <a:srgbClr val="FF0000"/>
              </a:buClr>
              <a:buSzPct val="90000"/>
              <a:buFont typeface="Wingdings" panose="05000000000000000000" pitchFamily="2" charset="2"/>
              <a:buChar char="p"/>
              <a:defRPr/>
            </a:pPr>
            <a:r>
              <a:rPr lang="zh-CN" altLang="en-US" b="0" dirty="0">
                <a:solidFill>
                  <a:srgbClr val="003366"/>
                </a:solidFill>
                <a:latin typeface="Times  New Roman"/>
                <a:ea typeface="黑体" panose="02010609060101010101" pitchFamily="49" charset="-122"/>
                <a:cs typeface="Times New Roman" panose="02020603050405020304" pitchFamily="18" charset="0"/>
              </a:rPr>
              <a:t>回转速度推荐</a:t>
            </a:r>
            <a:endParaRPr lang="en-US" altLang="zh-CN" b="0" dirty="0">
              <a:solidFill>
                <a:srgbClr val="003366"/>
              </a:solidFill>
              <a:latin typeface="Times  New Roman"/>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输入：单轴抗压强度、给进阻尼</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输出：回转速度</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marL="1080135" lvl="1" indent="-285750" algn="just" eaLnBrk="1" hangingPunct="1">
              <a:lnSpc>
                <a:spcPct val="150000"/>
              </a:lnSpc>
              <a:spcBef>
                <a:spcPts val="0"/>
              </a:spcBef>
              <a:spcAft>
                <a:spcPts val="600"/>
              </a:spcAft>
              <a:buClr>
                <a:srgbClr val="FF0000"/>
              </a:buClr>
              <a:buSzPct val="100000"/>
              <a:buFont typeface="Wingdings" panose="05000000000000000000" pitchFamily="2" charset="2"/>
              <a:buChar char="ü"/>
              <a:defRPr/>
            </a:pPr>
            <a:r>
              <a:rPr lang="en-US" altLang="zh-CN" b="0" dirty="0">
                <a:latin typeface="Times New Roman" panose="02020603050405020304" pitchFamily="18" charset="0"/>
                <a:ea typeface="黑体" panose="02010609060101010101" pitchFamily="49" charset="-122"/>
                <a:cs typeface="Times New Roman" panose="02020603050405020304" pitchFamily="18" charset="0"/>
              </a:rPr>
              <a:t>MSE</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286.3</a:t>
            </a:r>
            <a:endParaRPr lang="zh-CN"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a:extLst>
              <a:ext uri="{FF2B5EF4-FFF2-40B4-BE49-F238E27FC236}">
                <a16:creationId xmlns:a16="http://schemas.microsoft.com/office/drawing/2014/main" id="{C4DBE6AD-A337-261E-03BB-A78DE57B377D}"/>
              </a:ext>
            </a:extLst>
          </p:cNvPr>
          <p:cNvSpPr txBox="1"/>
          <p:nvPr/>
        </p:nvSpPr>
        <p:spPr>
          <a:xfrm>
            <a:off x="6909969" y="6510620"/>
            <a:ext cx="5008605" cy="338554"/>
          </a:xfrm>
          <a:prstGeom prst="rect">
            <a:avLst/>
          </a:prstGeom>
          <a:noFill/>
        </p:spPr>
        <p:txBody>
          <a:bodyPr wrap="square">
            <a:spAutoFit/>
          </a:bodyPr>
          <a:lstStyle/>
          <a:p>
            <a:pPr eaLnBrk="1" fontAlgn="auto" hangingPunct="1">
              <a:spcBef>
                <a:spcPts val="0"/>
              </a:spcBef>
              <a:spcAft>
                <a:spcPts val="0"/>
              </a:spcAft>
            </a:pPr>
            <a:r>
              <a:rPr lang="zh-CN" altLang="en-US" sz="1600" b="0"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推荐回转速度（红）和实际给定回转速度（蓝）对比</a:t>
            </a:r>
            <a:endParaRPr lang="zh-CN" altLang="en-US" sz="1600" b="0" dirty="0">
              <a:solidFill>
                <a:srgbClr val="003366"/>
              </a:solidFill>
              <a:latin typeface="Calibri"/>
            </a:endParaRPr>
          </a:p>
        </p:txBody>
      </p:sp>
      <p:pic>
        <p:nvPicPr>
          <p:cNvPr id="3" name="图片 2">
            <a:extLst>
              <a:ext uri="{FF2B5EF4-FFF2-40B4-BE49-F238E27FC236}">
                <a16:creationId xmlns:a16="http://schemas.microsoft.com/office/drawing/2014/main" id="{2084A04E-74FF-7B1A-6C88-939FC5AA3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3757" y="3824269"/>
            <a:ext cx="4909096" cy="2682674"/>
          </a:xfrm>
          <a:prstGeom prst="rect">
            <a:avLst/>
          </a:prstGeom>
          <a:noFill/>
          <a:ln>
            <a:noFill/>
          </a:ln>
        </p:spPr>
      </p:pic>
      <p:pic>
        <p:nvPicPr>
          <p:cNvPr id="4" name="图片 3">
            <a:extLst>
              <a:ext uri="{FF2B5EF4-FFF2-40B4-BE49-F238E27FC236}">
                <a16:creationId xmlns:a16="http://schemas.microsoft.com/office/drawing/2014/main" id="{4573E2D5-80A4-B9EB-5485-B166F8D95E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151" y="3824268"/>
            <a:ext cx="4832698" cy="2681664"/>
          </a:xfrm>
          <a:prstGeom prst="rect">
            <a:avLst/>
          </a:prstGeom>
          <a:noFill/>
          <a:ln>
            <a:noFill/>
          </a:ln>
        </p:spPr>
      </p:pic>
    </p:spTree>
    <p:extLst>
      <p:ext uri="{BB962C8B-B14F-4D97-AF65-F5344CB8AC3E}">
        <p14:creationId xmlns:p14="http://schemas.microsoft.com/office/powerpoint/2010/main" val="483608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1A55-832B-19EE-B99B-FD0176A8D3DB}"/>
            </a:ext>
          </a:extLst>
        </p:cNvPr>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DA36EABA-6496-4C0B-0F4A-2B6556FFC328}"/>
              </a:ext>
            </a:extLst>
          </p:cNvPr>
          <p:cNvSpPr>
            <a:spLocks noGrp="1"/>
          </p:cNvSpPr>
          <p:nvPr>
            <p:ph type="sldNum" sz="quarter" idx="11"/>
          </p:nvPr>
        </p:nvSpPr>
        <p:spPr>
          <a:xfrm>
            <a:off x="1" y="6491287"/>
            <a:ext cx="711200" cy="366713"/>
          </a:xfrm>
        </p:spPr>
        <p:txBody>
          <a:bodyPr/>
          <a:lstStyle/>
          <a:p>
            <a:pPr>
              <a:defRPr/>
            </a:pPr>
            <a:fld id="{95584045-8D34-47A5-81B9-53AE2D9309B4}" type="slidenum">
              <a:rPr lang="en-US" altLang="zh-CN" smtClean="0"/>
              <a:pPr>
                <a:defRPr/>
              </a:pPr>
              <a:t>38</a:t>
            </a:fld>
            <a:endParaRPr lang="en-US" altLang="zh-CN"/>
          </a:p>
        </p:txBody>
      </p:sp>
      <p:graphicFrame>
        <p:nvGraphicFramePr>
          <p:cNvPr id="4" name="图示 3">
            <a:extLst>
              <a:ext uri="{FF2B5EF4-FFF2-40B4-BE49-F238E27FC236}">
                <a16:creationId xmlns:a16="http://schemas.microsoft.com/office/drawing/2014/main" id="{B7E8FA1F-F799-075E-5386-51B3604DD6BB}"/>
              </a:ext>
            </a:extLst>
          </p:cNvPr>
          <p:cNvGraphicFramePr/>
          <p:nvPr>
            <p:extLst>
              <p:ext uri="{D42A27DB-BD31-4B8C-83A1-F6EECF244321}">
                <p14:modId xmlns:p14="http://schemas.microsoft.com/office/powerpoint/2010/main" val="1585715393"/>
              </p:ext>
            </p:extLst>
          </p:nvPr>
        </p:nvGraphicFramePr>
        <p:xfrm>
          <a:off x="2351584" y="2060848"/>
          <a:ext cx="7488832" cy="388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6">
            <a:extLst>
              <a:ext uri="{FF2B5EF4-FFF2-40B4-BE49-F238E27FC236}">
                <a16:creationId xmlns:a16="http://schemas.microsoft.com/office/drawing/2014/main" id="{A211B505-9F1B-209E-6F8B-26AE8BEDDE71}"/>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第五部分</a:t>
            </a:r>
          </a:p>
        </p:txBody>
      </p:sp>
    </p:spTree>
    <p:extLst>
      <p:ext uri="{BB962C8B-B14F-4D97-AF65-F5344CB8AC3E}">
        <p14:creationId xmlns:p14="http://schemas.microsoft.com/office/powerpoint/2010/main" val="149758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8AF46F-3017-EEE5-9B1D-C5F7FBC782FB}"/>
              </a:ext>
            </a:extLst>
          </p:cNvPr>
          <p:cNvSpPr>
            <a:spLocks noGrp="1"/>
          </p:cNvSpPr>
          <p:nvPr>
            <p:ph type="sldNum" sz="quarter" idx="11"/>
          </p:nvPr>
        </p:nvSpPr>
        <p:spPr/>
        <p:txBody>
          <a:bodyPr/>
          <a:lstStyle/>
          <a:p>
            <a:pPr>
              <a:defRPr/>
            </a:pPr>
            <a:fld id="{95584045-8D34-47A5-81B9-53AE2D9309B4}" type="slidenum">
              <a:rPr lang="en-US" altLang="zh-CN" smtClean="0"/>
              <a:pPr>
                <a:defRPr/>
              </a:pPr>
              <a:t>39</a:t>
            </a:fld>
            <a:endParaRPr lang="en-US" altLang="zh-CN"/>
          </a:p>
        </p:txBody>
      </p:sp>
      <p:sp>
        <p:nvSpPr>
          <p:cNvPr id="5" name="TextBox 9">
            <a:extLst>
              <a:ext uri="{FF2B5EF4-FFF2-40B4-BE49-F238E27FC236}">
                <a16:creationId xmlns:a16="http://schemas.microsoft.com/office/drawing/2014/main" id="{E9E2F4CE-13CC-0AD3-F652-3E8125A891C5}"/>
              </a:ext>
            </a:extLst>
          </p:cNvPr>
          <p:cNvSpPr txBox="1">
            <a:spLocks noChangeArrowheads="1"/>
          </p:cNvSpPr>
          <p:nvPr/>
        </p:nvSpPr>
        <p:spPr bwMode="auto">
          <a:xfrm>
            <a:off x="1055440" y="1195200"/>
            <a:ext cx="9649072" cy="28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总结</a:t>
            </a:r>
          </a:p>
          <a:p>
            <a:pPr marL="720000"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建立了基于</a:t>
            </a:r>
            <a:r>
              <a:rPr lang="zh-CN" altLang="en-US" sz="1800" b="0" dirty="0">
                <a:solidFill>
                  <a:srgbClr val="EE0000"/>
                </a:solidFill>
                <a:ea typeface="黑体" panose="02010609060101010101" pitchFamily="49" charset="-122"/>
                <a:cs typeface="Times New Roman" panose="02020603050405020304" pitchFamily="18" charset="0"/>
                <a:sym typeface="+mn-ea"/>
              </a:rPr>
              <a:t>钻柱动力学</a:t>
            </a:r>
            <a:r>
              <a:rPr lang="zh-CN" altLang="en-US" sz="1800" b="0" dirty="0">
                <a:solidFill>
                  <a:srgbClr val="003366"/>
                </a:solidFill>
                <a:ea typeface="黑体" panose="02010609060101010101" pitchFamily="49" charset="-122"/>
                <a:cs typeface="Times New Roman" panose="02020603050405020304" pitchFamily="18" charset="0"/>
                <a:sym typeface="+mn-ea"/>
              </a:rPr>
              <a:t>和基于</a:t>
            </a:r>
            <a:r>
              <a:rPr lang="en-US" altLang="zh-CN" sz="1800" b="0" dirty="0">
                <a:solidFill>
                  <a:srgbClr val="EE0000"/>
                </a:solidFill>
                <a:ea typeface="黑体" panose="02010609060101010101" pitchFamily="49" charset="-122"/>
                <a:cs typeface="Times New Roman" panose="02020603050405020304" pitchFamily="18" charset="0"/>
                <a:sym typeface="+mn-ea"/>
              </a:rPr>
              <a:t>FCM</a:t>
            </a:r>
            <a:r>
              <a:rPr lang="zh-CN" altLang="en-US" sz="1800" b="0" dirty="0">
                <a:solidFill>
                  <a:srgbClr val="EE0000"/>
                </a:solidFill>
                <a:ea typeface="黑体" panose="02010609060101010101" pitchFamily="49" charset="-122"/>
                <a:cs typeface="Times New Roman" panose="02020603050405020304" pitchFamily="18" charset="0"/>
                <a:sym typeface="+mn-ea"/>
              </a:rPr>
              <a:t>聚类</a:t>
            </a:r>
            <a:r>
              <a:rPr lang="zh-CN" altLang="en-US" sz="1800" b="0" dirty="0">
                <a:solidFill>
                  <a:srgbClr val="003366"/>
                </a:solidFill>
                <a:ea typeface="黑体" panose="02010609060101010101" pitchFamily="49" charset="-122"/>
                <a:cs typeface="Times New Roman" panose="02020603050405020304" pitchFamily="18" charset="0"/>
                <a:sym typeface="+mn-ea"/>
              </a:rPr>
              <a:t>的</a:t>
            </a:r>
            <a:r>
              <a:rPr lang="zh-CN" altLang="en-US" sz="1800" b="0" dirty="0">
                <a:solidFill>
                  <a:srgbClr val="EE0000"/>
                </a:solidFill>
                <a:ea typeface="黑体" panose="02010609060101010101" pitchFamily="49" charset="-122"/>
                <a:cs typeface="Times New Roman" panose="02020603050405020304" pitchFamily="18" charset="0"/>
                <a:sym typeface="+mn-ea"/>
              </a:rPr>
              <a:t>煤岩强度感知模型</a:t>
            </a:r>
            <a:r>
              <a:rPr lang="zh-CN" altLang="en-US" sz="1800" b="0" dirty="0">
                <a:solidFill>
                  <a:srgbClr val="003366"/>
                </a:solidFill>
                <a:ea typeface="黑体" panose="02010609060101010101" pitchFamily="49" charset="-122"/>
                <a:cs typeface="Times New Roman" panose="02020603050405020304" pitchFamily="18" charset="0"/>
                <a:sym typeface="+mn-ea"/>
              </a:rPr>
              <a:t>，</a:t>
            </a:r>
            <a:r>
              <a:rPr lang="en-US" altLang="zh-CN" sz="1800" b="0" dirty="0">
                <a:solidFill>
                  <a:srgbClr val="003366"/>
                </a:solidFill>
                <a:ea typeface="黑体" panose="02010609060101010101" pitchFamily="49" charset="-122"/>
                <a:cs typeface="Times New Roman" panose="02020603050405020304" pitchFamily="18" charset="0"/>
                <a:sym typeface="+mn-ea"/>
              </a:rPr>
              <a:t>MATLAB</a:t>
            </a:r>
            <a:r>
              <a:rPr lang="zh-CN" altLang="en-US" sz="1800" b="0" dirty="0">
                <a:solidFill>
                  <a:srgbClr val="003366"/>
                </a:solidFill>
                <a:ea typeface="黑体" panose="02010609060101010101" pitchFamily="49" charset="-122"/>
                <a:cs typeface="Times New Roman" panose="02020603050405020304" pitchFamily="18" charset="0"/>
                <a:sym typeface="+mn-ea"/>
              </a:rPr>
              <a:t>仿真结果表明这两种模型均能</a:t>
            </a:r>
            <a:r>
              <a:rPr lang="zh-CN" altLang="en-US" sz="1800" b="0" dirty="0">
                <a:solidFill>
                  <a:srgbClr val="EE0000"/>
                </a:solidFill>
                <a:ea typeface="黑体" panose="02010609060101010101" pitchFamily="49" charset="-122"/>
                <a:cs typeface="Times New Roman" panose="02020603050405020304" pitchFamily="18" charset="0"/>
                <a:sym typeface="+mn-ea"/>
              </a:rPr>
              <a:t>准确捕捉</a:t>
            </a:r>
            <a:r>
              <a:rPr lang="zh-CN" altLang="en-US" sz="1800" b="0" dirty="0">
                <a:solidFill>
                  <a:srgbClr val="003366"/>
                </a:solidFill>
                <a:ea typeface="黑体" panose="02010609060101010101" pitchFamily="49" charset="-122"/>
                <a:cs typeface="Times New Roman" panose="02020603050405020304" pitchFamily="18" charset="0"/>
                <a:sym typeface="+mn-ea"/>
              </a:rPr>
              <a:t>从软煤到砂岩的</a:t>
            </a:r>
            <a:r>
              <a:rPr lang="zh-CN" altLang="en-US" sz="1800" b="0" dirty="0">
                <a:solidFill>
                  <a:srgbClr val="EE0000"/>
                </a:solidFill>
                <a:ea typeface="黑体" panose="02010609060101010101" pitchFamily="49" charset="-122"/>
                <a:cs typeface="Times New Roman" panose="02020603050405020304" pitchFamily="18" charset="0"/>
                <a:sym typeface="+mn-ea"/>
              </a:rPr>
              <a:t>强度变化趋势</a:t>
            </a:r>
            <a:endParaRPr lang="en-US" altLang="zh-CN" sz="1800" b="0" dirty="0">
              <a:solidFill>
                <a:srgbClr val="EE0000"/>
              </a:solidFill>
              <a:ea typeface="黑体" panose="02010609060101010101" pitchFamily="49" charset="-122"/>
              <a:cs typeface="Times New Roman" panose="02020603050405020304" pitchFamily="18" charset="0"/>
              <a:sym typeface="+mn-ea"/>
            </a:endParaRPr>
          </a:p>
          <a:p>
            <a:pPr marL="720000"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提出了基于自适应模糊神经网络的</a:t>
            </a:r>
            <a:r>
              <a:rPr lang="zh-CN" altLang="en-US" sz="1800" b="0" dirty="0">
                <a:solidFill>
                  <a:srgbClr val="EE0000"/>
                </a:solidFill>
                <a:ea typeface="黑体" panose="02010609060101010101" pitchFamily="49" charset="-122"/>
                <a:cs typeface="Times New Roman" panose="02020603050405020304" pitchFamily="18" charset="0"/>
                <a:sym typeface="+mn-ea"/>
              </a:rPr>
              <a:t>操作参数优化算法</a:t>
            </a:r>
            <a:r>
              <a:rPr lang="zh-CN" altLang="en-US" sz="1800" b="0" dirty="0">
                <a:solidFill>
                  <a:srgbClr val="003366"/>
                </a:solidFill>
                <a:ea typeface="黑体" panose="02010609060101010101" pitchFamily="49" charset="-122"/>
                <a:cs typeface="Times New Roman" panose="02020603050405020304" pitchFamily="18" charset="0"/>
                <a:sym typeface="+mn-ea"/>
              </a:rPr>
              <a:t>，</a:t>
            </a:r>
            <a:r>
              <a:rPr lang="en-US" altLang="zh-CN" sz="1800" b="0" dirty="0">
                <a:solidFill>
                  <a:srgbClr val="003366"/>
                </a:solidFill>
                <a:ea typeface="黑体" panose="02010609060101010101" pitchFamily="49" charset="-122"/>
                <a:cs typeface="Times New Roman" panose="02020603050405020304" pitchFamily="18" charset="0"/>
                <a:sym typeface="+mn-ea"/>
              </a:rPr>
              <a:t>MATLAB</a:t>
            </a:r>
            <a:r>
              <a:rPr lang="zh-CN" altLang="en-US" sz="1800" b="0" dirty="0">
                <a:solidFill>
                  <a:srgbClr val="003366"/>
                </a:solidFill>
                <a:ea typeface="黑体" panose="02010609060101010101" pitchFamily="49" charset="-122"/>
                <a:cs typeface="Times New Roman" panose="02020603050405020304" pitchFamily="18" charset="0"/>
                <a:sym typeface="+mn-ea"/>
              </a:rPr>
              <a:t>仿真结果表明推荐参数与现场实际参数基本一致</a:t>
            </a:r>
            <a:endParaRPr lang="en-US" altLang="zh-CN" sz="1800" b="0" dirty="0">
              <a:solidFill>
                <a:srgbClr val="003366"/>
              </a:solidFill>
              <a:ea typeface="黑体" panose="02010609060101010101" pitchFamily="49" charset="-122"/>
              <a:cs typeface="Times New Roman" panose="02020603050405020304" pitchFamily="18" charset="0"/>
              <a:sym typeface="+mn-ea"/>
            </a:endParaRPr>
          </a:p>
          <a:p>
            <a:pPr marL="720000"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开发了基于</a:t>
            </a:r>
            <a:r>
              <a:rPr lang="en-US" altLang="zh-CN" sz="1800" b="0" dirty="0">
                <a:solidFill>
                  <a:srgbClr val="EE0000"/>
                </a:solidFill>
                <a:ea typeface="黑体" panose="02010609060101010101" pitchFamily="49" charset="-122"/>
                <a:cs typeface="Times New Roman" panose="02020603050405020304" pitchFamily="18" charset="0"/>
                <a:sym typeface="+mn-ea"/>
              </a:rPr>
              <a:t>Qt</a:t>
            </a:r>
            <a:r>
              <a:rPr lang="zh-CN" altLang="en-US" sz="1800" b="0" dirty="0">
                <a:solidFill>
                  <a:srgbClr val="003366"/>
                </a:solidFill>
                <a:ea typeface="黑体" panose="02010609060101010101" pitchFamily="49" charset="-122"/>
                <a:cs typeface="Times New Roman" panose="02020603050405020304" pitchFamily="18" charset="0"/>
                <a:sym typeface="+mn-ea"/>
              </a:rPr>
              <a:t>上位机的</a:t>
            </a:r>
            <a:r>
              <a:rPr lang="zh-CN" altLang="en-US" sz="1800" b="0" dirty="0">
                <a:solidFill>
                  <a:srgbClr val="EE0000"/>
                </a:solidFill>
                <a:ea typeface="黑体" panose="02010609060101010101" pitchFamily="49" charset="-122"/>
                <a:cs typeface="Times New Roman" panose="02020603050405020304" pitchFamily="18" charset="0"/>
                <a:sym typeface="+mn-ea"/>
              </a:rPr>
              <a:t>操作参数优化程序</a:t>
            </a:r>
            <a:r>
              <a:rPr lang="zh-CN" altLang="en-US" sz="1800" b="0" dirty="0">
                <a:solidFill>
                  <a:srgbClr val="003366"/>
                </a:solidFill>
                <a:ea typeface="黑体" panose="02010609060101010101" pitchFamily="49" charset="-122"/>
                <a:cs typeface="Times New Roman" panose="02020603050405020304" pitchFamily="18" charset="0"/>
                <a:sym typeface="+mn-ea"/>
              </a:rPr>
              <a:t>，并在煤矿井下测试，验证其有效性</a:t>
            </a:r>
            <a:endParaRPr lang="en-US" altLang="zh-CN" sz="1800" b="0" dirty="0">
              <a:solidFill>
                <a:srgbClr val="FF0000"/>
              </a:solidFill>
              <a:ea typeface="黑体" panose="02010609060101010101" pitchFamily="49" charset="-122"/>
              <a:cs typeface="Times New Roman" panose="02020603050405020304" pitchFamily="18" charset="0"/>
              <a:sym typeface="+mn-ea"/>
            </a:endParaRPr>
          </a:p>
        </p:txBody>
      </p:sp>
      <p:sp>
        <p:nvSpPr>
          <p:cNvPr id="4" name="TextBox 9">
            <a:extLst>
              <a:ext uri="{FF2B5EF4-FFF2-40B4-BE49-F238E27FC236}">
                <a16:creationId xmlns:a16="http://schemas.microsoft.com/office/drawing/2014/main" id="{03E6707D-CC9B-54B6-3A99-D5C6F528CB75}"/>
              </a:ext>
            </a:extLst>
          </p:cNvPr>
          <p:cNvSpPr txBox="1">
            <a:spLocks noChangeArrowheads="1"/>
          </p:cNvSpPr>
          <p:nvPr/>
        </p:nvSpPr>
        <p:spPr bwMode="auto">
          <a:xfrm>
            <a:off x="1055440" y="4186277"/>
            <a:ext cx="9649072" cy="232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展望</a:t>
            </a:r>
          </a:p>
          <a:p>
            <a:pPr marL="720000" lvl="1" eaLnBrk="1" hangingPunct="1">
              <a:lnSpc>
                <a:spcPct val="150000"/>
              </a:lnSpc>
              <a:spcBef>
                <a:spcPts val="0"/>
              </a:spcBef>
              <a:spcAft>
                <a:spcPts val="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未来可收集</a:t>
            </a:r>
            <a:r>
              <a:rPr lang="zh-CN" altLang="en-US" sz="1800" b="0" dirty="0">
                <a:solidFill>
                  <a:srgbClr val="EE0000"/>
                </a:solidFill>
                <a:ea typeface="黑体" panose="02010609060101010101" pitchFamily="49" charset="-122"/>
                <a:cs typeface="Times New Roman" panose="02020603050405020304" pitchFamily="18" charset="0"/>
                <a:sym typeface="+mn-ea"/>
              </a:rPr>
              <a:t>多矿区</a:t>
            </a:r>
            <a:r>
              <a:rPr lang="zh-CN" altLang="en-US" sz="1800" b="0" dirty="0">
                <a:solidFill>
                  <a:srgbClr val="003366"/>
                </a:solidFill>
                <a:ea typeface="黑体" panose="02010609060101010101" pitchFamily="49" charset="-122"/>
                <a:cs typeface="Times New Roman" panose="02020603050405020304" pitchFamily="18" charset="0"/>
                <a:sym typeface="+mn-ea"/>
              </a:rPr>
              <a:t>（如山西高硬度煤层）数据，训练通用感知模型，覆盖更宽强度范围</a:t>
            </a:r>
            <a:endParaRPr lang="en-US" altLang="zh-CN" sz="1800" b="0" dirty="0">
              <a:solidFill>
                <a:srgbClr val="003366"/>
              </a:solidFill>
              <a:ea typeface="黑体" panose="02010609060101010101" pitchFamily="49" charset="-122"/>
              <a:cs typeface="Times New Roman" panose="02020603050405020304" pitchFamily="18" charset="0"/>
              <a:sym typeface="+mn-ea"/>
            </a:endParaRPr>
          </a:p>
          <a:p>
            <a:pPr marL="720000" lvl="1" eaLnBrk="1" hangingPunct="1">
              <a:lnSpc>
                <a:spcPct val="150000"/>
              </a:lnSpc>
              <a:spcBef>
                <a:spcPts val="0"/>
              </a:spcBef>
              <a:spcAft>
                <a:spcPts val="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基于</a:t>
            </a:r>
            <a:r>
              <a:rPr lang="en-US" altLang="zh-CN" sz="1800" b="0" dirty="0">
                <a:solidFill>
                  <a:srgbClr val="003366"/>
                </a:solidFill>
                <a:ea typeface="黑体" panose="02010609060101010101" pitchFamily="49" charset="-122"/>
                <a:cs typeface="Times New Roman" panose="02020603050405020304" pitchFamily="18" charset="0"/>
                <a:sym typeface="+mn-ea"/>
              </a:rPr>
              <a:t>FCM</a:t>
            </a:r>
            <a:r>
              <a:rPr lang="zh-CN" altLang="en-US" sz="1800" b="0" dirty="0">
                <a:solidFill>
                  <a:srgbClr val="003366"/>
                </a:solidFill>
                <a:ea typeface="黑体" panose="02010609060101010101" pitchFamily="49" charset="-122"/>
                <a:cs typeface="Times New Roman" panose="02020603050405020304" pitchFamily="18" charset="0"/>
                <a:sym typeface="+mn-ea"/>
              </a:rPr>
              <a:t>的煤岩强度感知模型未来可引入</a:t>
            </a:r>
            <a:r>
              <a:rPr lang="zh-CN" altLang="en-US" sz="1800" b="0" dirty="0">
                <a:solidFill>
                  <a:srgbClr val="EE0000"/>
                </a:solidFill>
                <a:ea typeface="黑体" panose="02010609060101010101" pitchFamily="49" charset="-122"/>
                <a:cs typeface="Times New Roman" panose="02020603050405020304" pitchFamily="18" charset="0"/>
                <a:sym typeface="+mn-ea"/>
              </a:rPr>
              <a:t>在线聚类</a:t>
            </a:r>
            <a:r>
              <a:rPr lang="zh-CN" altLang="en-US" sz="1800" b="0" dirty="0">
                <a:solidFill>
                  <a:srgbClr val="003366"/>
                </a:solidFill>
                <a:ea typeface="黑体" panose="02010609060101010101" pitchFamily="49" charset="-122"/>
                <a:cs typeface="Times New Roman" panose="02020603050405020304" pitchFamily="18" charset="0"/>
                <a:sym typeface="+mn-ea"/>
              </a:rPr>
              <a:t>方法。通过在钻进过程中根据实时采集的数据</a:t>
            </a:r>
            <a:r>
              <a:rPr lang="zh-CN" altLang="en-US" sz="1800" b="0" dirty="0">
                <a:solidFill>
                  <a:srgbClr val="EE0000"/>
                </a:solidFill>
                <a:ea typeface="黑体" panose="02010609060101010101" pitchFamily="49" charset="-122"/>
                <a:cs typeface="Times New Roman" panose="02020603050405020304" pitchFamily="18" charset="0"/>
                <a:sym typeface="+mn-ea"/>
              </a:rPr>
              <a:t>动态调整聚类中心和隶属度</a:t>
            </a:r>
            <a:endParaRPr lang="en-US" altLang="zh-CN" sz="1800" b="0" dirty="0">
              <a:solidFill>
                <a:srgbClr val="EE0000"/>
              </a:solidFill>
              <a:ea typeface="黑体" panose="02010609060101010101" pitchFamily="49" charset="-122"/>
              <a:cs typeface="Times New Roman" panose="02020603050405020304" pitchFamily="18" charset="0"/>
              <a:sym typeface="+mn-ea"/>
            </a:endParaRPr>
          </a:p>
          <a:p>
            <a:pPr marL="720000" lvl="1" eaLnBrk="1" hangingPunct="1">
              <a:lnSpc>
                <a:spcPct val="150000"/>
              </a:lnSpc>
              <a:spcBef>
                <a:spcPts val="0"/>
              </a:spcBef>
              <a:spcAft>
                <a:spcPts val="0"/>
              </a:spcAft>
              <a:buClr>
                <a:srgbClr val="FF0000"/>
              </a:buClr>
              <a:buSzPct val="75000"/>
              <a:buFont typeface="Wingdings" panose="05000000000000000000" pitchFamily="2" charset="2"/>
              <a:buChar char="p"/>
              <a:defRPr/>
            </a:pPr>
            <a:r>
              <a:rPr lang="zh-CN" altLang="en-US" sz="1800" b="0" dirty="0">
                <a:solidFill>
                  <a:srgbClr val="003366"/>
                </a:solidFill>
                <a:ea typeface="黑体" panose="02010609060101010101" pitchFamily="49" charset="-122"/>
                <a:cs typeface="Times New Roman" panose="02020603050405020304" pitchFamily="18" charset="0"/>
                <a:sym typeface="+mn-ea"/>
              </a:rPr>
              <a:t>采用</a:t>
            </a:r>
            <a:r>
              <a:rPr lang="zh-CN" altLang="en-US" sz="1800" b="0" dirty="0">
                <a:solidFill>
                  <a:srgbClr val="EE0000"/>
                </a:solidFill>
                <a:ea typeface="黑体" panose="02010609060101010101" pitchFamily="49" charset="-122"/>
                <a:cs typeface="Times New Roman" panose="02020603050405020304" pitchFamily="18" charset="0"/>
                <a:sym typeface="+mn-ea"/>
              </a:rPr>
              <a:t>增量式</a:t>
            </a:r>
            <a:r>
              <a:rPr lang="en-US" altLang="zh-CN" sz="1800" b="0" dirty="0">
                <a:solidFill>
                  <a:srgbClr val="EE0000"/>
                </a:solidFill>
                <a:ea typeface="黑体" panose="02010609060101010101" pitchFamily="49" charset="-122"/>
                <a:cs typeface="Times New Roman" panose="02020603050405020304" pitchFamily="18" charset="0"/>
                <a:sym typeface="+mn-ea"/>
              </a:rPr>
              <a:t>ANFIS</a:t>
            </a:r>
            <a:r>
              <a:rPr lang="zh-CN" altLang="en-US" sz="1800" b="0" dirty="0">
                <a:solidFill>
                  <a:srgbClr val="003366"/>
                </a:solidFill>
                <a:ea typeface="黑体" panose="02010609060101010101" pitchFamily="49" charset="-122"/>
                <a:cs typeface="Times New Roman" panose="02020603050405020304" pitchFamily="18" charset="0"/>
                <a:sym typeface="+mn-ea"/>
              </a:rPr>
              <a:t>，每分钟根据新数据更新规则权重，适应强度突变</a:t>
            </a:r>
          </a:p>
        </p:txBody>
      </p:sp>
      <p:sp>
        <p:nvSpPr>
          <p:cNvPr id="6" name="Text Box 6">
            <a:extLst>
              <a:ext uri="{FF2B5EF4-FFF2-40B4-BE49-F238E27FC236}">
                <a16:creationId xmlns:a16="http://schemas.microsoft.com/office/drawing/2014/main" id="{EBA6EB09-691E-5F50-3CF4-598F6AABBCCB}"/>
              </a:ext>
            </a:extLst>
          </p:cNvPr>
          <p:cNvSpPr txBox="1">
            <a:spLocks noChangeArrowheads="1"/>
          </p:cNvSpPr>
          <p:nvPr/>
        </p:nvSpPr>
        <p:spPr bwMode="auto">
          <a:xfrm>
            <a:off x="1055440" y="542508"/>
            <a:ext cx="9649072"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总结与展望</a:t>
            </a:r>
          </a:p>
        </p:txBody>
      </p:sp>
    </p:spTree>
    <p:extLst>
      <p:ext uri="{BB962C8B-B14F-4D97-AF65-F5344CB8AC3E}">
        <p14:creationId xmlns:p14="http://schemas.microsoft.com/office/powerpoint/2010/main" val="264691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98BAE-FD8D-CEC6-1017-F713C4BBE4D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E4FE8-92F5-65C3-2D82-B3478E09DFD9}"/>
              </a:ext>
            </a:extLst>
          </p:cNvPr>
          <p:cNvSpPr>
            <a:spLocks noGrp="1"/>
          </p:cNvSpPr>
          <p:nvPr>
            <p:ph type="sldNum" sz="quarter" idx="11"/>
          </p:nvPr>
        </p:nvSpPr>
        <p:spPr/>
        <p:txBody>
          <a:bodyPr/>
          <a:lstStyle/>
          <a:p>
            <a:pPr>
              <a:defRPr/>
            </a:pPr>
            <a:fld id="{95584045-8D34-47A5-81B9-53AE2D9309B4}" type="slidenum">
              <a:rPr lang="en-US" altLang="zh-CN" smtClean="0"/>
              <a:pPr>
                <a:defRPr/>
              </a:pPr>
              <a:t>4</a:t>
            </a:fld>
            <a:endParaRPr lang="en-US" altLang="zh-CN"/>
          </a:p>
        </p:txBody>
      </p:sp>
      <p:sp>
        <p:nvSpPr>
          <p:cNvPr id="9" name="TextBox 9">
            <a:extLst>
              <a:ext uri="{FF2B5EF4-FFF2-40B4-BE49-F238E27FC236}">
                <a16:creationId xmlns:a16="http://schemas.microsoft.com/office/drawing/2014/main" id="{39363032-C01C-41F3-EF21-776BEDA7D38C}"/>
              </a:ext>
            </a:extLst>
          </p:cNvPr>
          <p:cNvSpPr txBox="1">
            <a:spLocks noChangeArrowheads="1"/>
          </p:cNvSpPr>
          <p:nvPr/>
        </p:nvSpPr>
        <p:spPr bwMode="auto">
          <a:xfrm>
            <a:off x="1055440" y="1195200"/>
            <a:ext cx="6480720"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hangingPunct="1">
              <a:lnSpc>
                <a:spcPct val="170000"/>
              </a:lnSpc>
              <a:spcBef>
                <a:spcPts val="600"/>
              </a:spcBef>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国内外研究现状</a:t>
            </a:r>
            <a:r>
              <a:rPr lang="en-US" altLang="zh-CN" b="0" dirty="0">
                <a:solidFill>
                  <a:srgbClr val="0000FF"/>
                </a:solidFill>
                <a:ea typeface="黑体" panose="02010609060101010101" pitchFamily="49" charset="-122"/>
              </a:rPr>
              <a:t>—</a:t>
            </a:r>
            <a:r>
              <a:rPr lang="zh-CN" altLang="en-US" b="0" dirty="0">
                <a:solidFill>
                  <a:srgbClr val="0000FF"/>
                </a:solidFill>
                <a:ea typeface="黑体" panose="02010609060101010101" pitchFamily="49" charset="-122"/>
              </a:rPr>
              <a:t>煤岩强度感知</a:t>
            </a:r>
          </a:p>
        </p:txBody>
      </p:sp>
      <p:sp>
        <p:nvSpPr>
          <p:cNvPr id="5" name="Text Box 6">
            <a:extLst>
              <a:ext uri="{FF2B5EF4-FFF2-40B4-BE49-F238E27FC236}">
                <a16:creationId xmlns:a16="http://schemas.microsoft.com/office/drawing/2014/main" id="{38A858E5-CCA0-1CBD-DA47-962328212548}"/>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绪论</a:t>
            </a:r>
          </a:p>
        </p:txBody>
      </p:sp>
      <p:graphicFrame>
        <p:nvGraphicFramePr>
          <p:cNvPr id="21" name="表格 20">
            <a:extLst>
              <a:ext uri="{FF2B5EF4-FFF2-40B4-BE49-F238E27FC236}">
                <a16:creationId xmlns:a16="http://schemas.microsoft.com/office/drawing/2014/main" id="{333B09E0-0AEB-EE70-2D3F-25F42DCFAE43}"/>
              </a:ext>
            </a:extLst>
          </p:cNvPr>
          <p:cNvGraphicFramePr>
            <a:graphicFrameLocks noGrp="1"/>
          </p:cNvGraphicFramePr>
          <p:nvPr>
            <p:extLst>
              <p:ext uri="{D42A27DB-BD31-4B8C-83A1-F6EECF244321}">
                <p14:modId xmlns:p14="http://schemas.microsoft.com/office/powerpoint/2010/main" val="2979205570"/>
              </p:ext>
            </p:extLst>
          </p:nvPr>
        </p:nvGraphicFramePr>
        <p:xfrm>
          <a:off x="1487488" y="1986032"/>
          <a:ext cx="9808860" cy="4329460"/>
        </p:xfrm>
        <a:graphic>
          <a:graphicData uri="http://schemas.openxmlformats.org/drawingml/2006/table">
            <a:tbl>
              <a:tblPr firstRow="1" bandRow="1">
                <a:tableStyleId>{BC89EF96-8CEA-46FF-86C4-4CE0E7609802}</a:tableStyleId>
              </a:tblPr>
              <a:tblGrid>
                <a:gridCol w="3328140">
                  <a:extLst>
                    <a:ext uri="{9D8B030D-6E8A-4147-A177-3AD203B41FA5}">
                      <a16:colId xmlns:a16="http://schemas.microsoft.com/office/drawing/2014/main" val="3545964865"/>
                    </a:ext>
                  </a:extLst>
                </a:gridCol>
                <a:gridCol w="3312368">
                  <a:extLst>
                    <a:ext uri="{9D8B030D-6E8A-4147-A177-3AD203B41FA5}">
                      <a16:colId xmlns:a16="http://schemas.microsoft.com/office/drawing/2014/main" val="583107608"/>
                    </a:ext>
                  </a:extLst>
                </a:gridCol>
                <a:gridCol w="3168352">
                  <a:extLst>
                    <a:ext uri="{9D8B030D-6E8A-4147-A177-3AD203B41FA5}">
                      <a16:colId xmlns:a16="http://schemas.microsoft.com/office/drawing/2014/main" val="4133020943"/>
                    </a:ext>
                  </a:extLst>
                </a:gridCol>
              </a:tblGrid>
              <a:tr h="721577">
                <a:tc rowSpan="3">
                  <a:txBody>
                    <a:bodyPr/>
                    <a:lstStyle/>
                    <a:p>
                      <a:pPr marL="285750" indent="-285750" algn="ctr">
                        <a:buClr>
                          <a:srgbClr val="EE0000"/>
                        </a:buClr>
                        <a:buFont typeface="Wingdings" panose="05000000000000000000" pitchFamily="2" charset="2"/>
                        <a:buChar char="p"/>
                      </a:pPr>
                      <a:r>
                        <a:rPr lang="zh-CN" altLang="en-US" b="0" baseline="0" dirty="0">
                          <a:latin typeface="Times  New Roman"/>
                          <a:ea typeface="微软雅黑" panose="020B0503020204020204" pitchFamily="34" charset="-122"/>
                        </a:rPr>
                        <a:t>基于</a:t>
                      </a:r>
                      <a:r>
                        <a:rPr lang="zh-CN" altLang="en-US" b="0" baseline="0" dirty="0">
                          <a:solidFill>
                            <a:srgbClr val="EE0000"/>
                          </a:solidFill>
                          <a:latin typeface="Times  New Roman"/>
                          <a:ea typeface="微软雅黑" panose="020B0503020204020204" pitchFamily="34" charset="-122"/>
                        </a:rPr>
                        <a:t>钻柱动力学</a:t>
                      </a:r>
                      <a:r>
                        <a:rPr lang="zh-CN" altLang="en-US" b="0" baseline="0" dirty="0">
                          <a:latin typeface="Times  New Roman"/>
                          <a:ea typeface="微软雅黑" panose="020B0503020204020204" pitchFamily="34" charset="-122"/>
                        </a:rPr>
                        <a:t>的感知方法</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zh-CN" altLang="en-US" sz="1600" b="0" baseline="0" dirty="0">
                          <a:latin typeface="Times  New Roman"/>
                          <a:ea typeface="微软雅黑" panose="020B0503020204020204" pitchFamily="34" charset="-122"/>
                        </a:rPr>
                        <a:t>通过</a:t>
                      </a:r>
                      <a:r>
                        <a:rPr lang="zh-CN" altLang="en-US" sz="1600" b="0" baseline="0" dirty="0">
                          <a:solidFill>
                            <a:srgbClr val="EE0000"/>
                          </a:solidFill>
                          <a:latin typeface="Times  New Roman"/>
                          <a:ea typeface="微软雅黑" panose="020B0503020204020204" pitchFamily="34" charset="-122"/>
                        </a:rPr>
                        <a:t>固有比能</a:t>
                      </a:r>
                      <a:r>
                        <a:rPr lang="zh-CN" altLang="en-US" sz="1600" b="0" baseline="0" dirty="0">
                          <a:latin typeface="Times  New Roman"/>
                          <a:ea typeface="微软雅黑" panose="020B0503020204020204" pitchFamily="34" charset="-122"/>
                        </a:rPr>
                        <a:t>系数表征地层强度</a:t>
                      </a:r>
                      <a:endParaRPr lang="en-US" altLang="zh-CN" sz="1600" b="0" baseline="0" dirty="0">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0" dirty="0">
                          <a:latin typeface="Times New Roman" panose="02020603050405020304" pitchFamily="18" charset="0"/>
                          <a:cs typeface="Times New Roman" panose="02020603050405020304" pitchFamily="18" charset="0"/>
                        </a:rPr>
                        <a:t>Faronov M </a:t>
                      </a:r>
                      <a:r>
                        <a:rPr lang="en-US" altLang="zh-CN" sz="1400" b="0" i="1" dirty="0">
                          <a:latin typeface="Times New Roman" panose="02020603050405020304" pitchFamily="18" charset="0"/>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2021)</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rowSpan="3">
                  <a:txBody>
                    <a:bodyPr/>
                    <a:lstStyle/>
                    <a:p>
                      <a:pPr algn="ctr"/>
                      <a:r>
                        <a:rPr lang="zh-CN" altLang="en-US" sz="1600" b="0" baseline="0" dirty="0">
                          <a:latin typeface="Times  New Roman"/>
                          <a:ea typeface="微软雅黑" panose="020B0503020204020204" pitchFamily="34" charset="-122"/>
                        </a:rPr>
                        <a:t>理论上</a:t>
                      </a:r>
                      <a:r>
                        <a:rPr lang="zh-CN" altLang="en-US" sz="1600" b="0" baseline="0" dirty="0">
                          <a:solidFill>
                            <a:srgbClr val="EE0000"/>
                          </a:solidFill>
                          <a:latin typeface="Times  New Roman"/>
                          <a:ea typeface="微软雅黑" panose="020B0503020204020204" pitchFamily="34" charset="-122"/>
                        </a:rPr>
                        <a:t>具有较强的解释性</a:t>
                      </a:r>
                      <a:endParaRPr lang="en-US" altLang="zh-CN" sz="1600" b="0" baseline="0" dirty="0">
                        <a:solidFill>
                          <a:srgbClr val="EE0000"/>
                        </a:solidFill>
                        <a:latin typeface="Times  New Roman"/>
                        <a:ea typeface="微软雅黑" panose="020B0503020204020204" pitchFamily="34" charset="-122"/>
                      </a:endParaRPr>
                    </a:p>
                    <a:p>
                      <a:pPr algn="ctr"/>
                      <a:r>
                        <a:rPr lang="zh-CN" altLang="en-US" sz="1600" b="0" baseline="0" dirty="0">
                          <a:latin typeface="Times  New Roman"/>
                          <a:ea typeface="微软雅黑" panose="020B0503020204020204" pitchFamily="34" charset="-122"/>
                        </a:rPr>
                        <a:t>精度依赖于</a:t>
                      </a:r>
                      <a:r>
                        <a:rPr lang="zh-CN" altLang="en-US" sz="1600" b="0" baseline="0" dirty="0">
                          <a:solidFill>
                            <a:srgbClr val="EE0000"/>
                          </a:solidFill>
                          <a:latin typeface="Times  New Roman"/>
                          <a:ea typeface="微软雅黑" panose="020B0503020204020204" pitchFamily="34" charset="-122"/>
                        </a:rPr>
                        <a:t>模型参数</a:t>
                      </a:r>
                      <a:r>
                        <a:rPr lang="zh-CN" altLang="en-US" sz="1600" b="0" baseline="0" dirty="0">
                          <a:latin typeface="Times  New Roman"/>
                          <a:ea typeface="微软雅黑" panose="020B0503020204020204" pitchFamily="34" charset="-122"/>
                        </a:rPr>
                        <a:t>的精确标定</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844096762"/>
                  </a:ext>
                </a:extLst>
              </a:tr>
              <a:tr h="721576">
                <a:tc vMerge="1">
                  <a:txBody>
                    <a:bodyPr/>
                    <a:lstStyle/>
                    <a:p>
                      <a:endParaRPr lang="zh-CN" altLang="en-US"/>
                    </a:p>
                  </a:txBody>
                  <a:tcPr/>
                </a:tc>
                <a:tc>
                  <a:txBody>
                    <a:bodyPr/>
                    <a:lstStyle/>
                    <a:p>
                      <a:pPr algn="ctr"/>
                      <a:r>
                        <a:rPr lang="zh-CN" altLang="en-US" sz="1600" b="0" baseline="0" dirty="0">
                          <a:latin typeface="Times  New Roman"/>
                          <a:ea typeface="微软雅黑" panose="020B0503020204020204" pitchFamily="34" charset="-122"/>
                        </a:rPr>
                        <a:t>采用</a:t>
                      </a:r>
                      <a:r>
                        <a:rPr lang="zh-CN" altLang="en-US" sz="1600" b="0" baseline="0" dirty="0">
                          <a:solidFill>
                            <a:srgbClr val="EE0000"/>
                          </a:solidFill>
                          <a:latin typeface="Times  New Roman"/>
                          <a:ea typeface="微软雅黑" panose="020B0503020204020204" pitchFamily="34" charset="-122"/>
                        </a:rPr>
                        <a:t>给进阻尼</a:t>
                      </a:r>
                      <a:r>
                        <a:rPr lang="zh-CN" altLang="en-US" sz="1600" b="0" baseline="0" dirty="0">
                          <a:latin typeface="Times  New Roman"/>
                          <a:ea typeface="微软雅黑" panose="020B0503020204020204" pitchFamily="34" charset="-122"/>
                        </a:rPr>
                        <a:t>系数描述地层变化 </a:t>
                      </a:r>
                      <a:endParaRPr lang="en-US" altLang="zh-CN" sz="1600" b="0" baseline="0" dirty="0">
                        <a:latin typeface="Times  New Roman"/>
                        <a:ea typeface="微软雅黑" panose="020B0503020204020204" pitchFamily="34" charset="-122"/>
                      </a:endParaRPr>
                    </a:p>
                    <a:p>
                      <a:pPr algn="ct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0" dirty="0">
                          <a:latin typeface="Times New Roman" panose="02020603050405020304" pitchFamily="18" charset="0"/>
                          <a:cs typeface="Times New Roman" panose="02020603050405020304" pitchFamily="18" charset="0"/>
                        </a:rPr>
                        <a:t>Ma S </a:t>
                      </a:r>
                      <a:r>
                        <a:rPr lang="en-US" altLang="zh-CN" sz="1400" b="0" i="1" dirty="0">
                          <a:latin typeface="Times New Roman" panose="02020603050405020304" pitchFamily="18" charset="0"/>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2023)</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619523739"/>
                  </a:ext>
                </a:extLst>
              </a:tr>
              <a:tr h="721577">
                <a:tc vMerge="1">
                  <a:txBody>
                    <a:bodyPr/>
                    <a:lstStyle/>
                    <a:p>
                      <a:endParaRPr lang="zh-CN" altLang="en-US"/>
                    </a:p>
                  </a:txBody>
                  <a:tcPr/>
                </a:tc>
                <a:tc>
                  <a:txBody>
                    <a:bodyPr/>
                    <a:lstStyle/>
                    <a:p>
                      <a:pPr algn="ctr"/>
                      <a:r>
                        <a:rPr lang="zh-CN" altLang="en-US" sz="1600" b="0" baseline="0" dirty="0">
                          <a:latin typeface="Times  New Roman"/>
                          <a:ea typeface="微软雅黑" panose="020B0503020204020204" pitchFamily="34" charset="-122"/>
                        </a:rPr>
                        <a:t>使用</a:t>
                      </a:r>
                      <a:r>
                        <a:rPr lang="zh-CN" altLang="en-US" sz="1600" b="0" baseline="0" dirty="0">
                          <a:solidFill>
                            <a:srgbClr val="EE0000"/>
                          </a:solidFill>
                          <a:latin typeface="Times  New Roman"/>
                          <a:ea typeface="微软雅黑" panose="020B0503020204020204" pitchFamily="34" charset="-122"/>
                        </a:rPr>
                        <a:t>单轴抗压强度</a:t>
                      </a:r>
                      <a:r>
                        <a:rPr lang="zh-CN" altLang="en-US" sz="1600" b="0" baseline="0" dirty="0">
                          <a:latin typeface="Times  New Roman"/>
                          <a:ea typeface="微软雅黑" panose="020B0503020204020204" pitchFamily="34" charset="-122"/>
                        </a:rPr>
                        <a:t>表征岩石强度</a:t>
                      </a:r>
                      <a:endParaRPr lang="en-US" altLang="zh-CN" sz="1600" b="0" baseline="0" dirty="0">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0" dirty="0">
                          <a:latin typeface="微软雅黑" panose="020B0503020204020204" pitchFamily="34" charset="-122"/>
                          <a:ea typeface="微软雅黑" panose="020B0503020204020204" pitchFamily="34" charset="-122"/>
                          <a:cs typeface="Times New Roman" panose="02020603050405020304" pitchFamily="18" charset="0"/>
                        </a:rPr>
                        <a:t>王宇恒 </a:t>
                      </a:r>
                      <a:r>
                        <a:rPr lang="en-US" altLang="zh-CN" sz="1400" b="0" i="1" dirty="0">
                          <a:latin typeface="Times New Roman" panose="02020603050405020304" pitchFamily="18" charset="0"/>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509005799"/>
                  </a:ext>
                </a:extLst>
              </a:tr>
              <a:tr h="721577">
                <a:tc rowSpan="3">
                  <a:txBody>
                    <a:bodyPr/>
                    <a:lstStyle/>
                    <a:p>
                      <a:pPr marL="285750" indent="-285750" algn="ctr" defTabSz="914400" rtl="0" eaLnBrk="1" latinLnBrk="0" hangingPunct="1">
                        <a:buClr>
                          <a:srgbClr val="EE0000"/>
                        </a:buClr>
                        <a:buFont typeface="Wingdings" panose="05000000000000000000" pitchFamily="2" charset="2"/>
                        <a:buChar char="p"/>
                      </a:pPr>
                      <a:r>
                        <a:rPr lang="zh-CN" altLang="en-US" sz="1800" b="0" kern="1200" baseline="0" dirty="0">
                          <a:solidFill>
                            <a:schemeClr val="tx1"/>
                          </a:solidFill>
                          <a:latin typeface="Times  New Roman"/>
                          <a:ea typeface="微软雅黑" panose="020B0503020204020204" pitchFamily="34" charset="-122"/>
                          <a:cs typeface="+mn-cs"/>
                        </a:rPr>
                        <a:t>基于</a:t>
                      </a:r>
                      <a:r>
                        <a:rPr lang="zh-CN" altLang="en-US" sz="1800" b="0" kern="1200" baseline="0" dirty="0">
                          <a:solidFill>
                            <a:srgbClr val="EE0000"/>
                          </a:solidFill>
                          <a:latin typeface="Times  New Roman"/>
                          <a:ea typeface="微软雅黑" panose="020B0503020204020204" pitchFamily="34" charset="-122"/>
                          <a:cs typeface="+mn-cs"/>
                        </a:rPr>
                        <a:t>机器学习</a:t>
                      </a:r>
                      <a:r>
                        <a:rPr lang="zh-CN" altLang="en-US" sz="1800" b="0" kern="1200" baseline="0" dirty="0">
                          <a:solidFill>
                            <a:schemeClr val="tx1"/>
                          </a:solidFill>
                          <a:latin typeface="Times  New Roman"/>
                          <a:ea typeface="微软雅黑" panose="020B0503020204020204" pitchFamily="34" charset="-122"/>
                          <a:cs typeface="+mn-cs"/>
                        </a:rPr>
                        <a:t>的感知方法</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aseline="0" dirty="0">
                          <a:solidFill>
                            <a:srgbClr val="EE0000"/>
                          </a:solidFill>
                          <a:latin typeface="Times  New Roman"/>
                          <a:ea typeface="微软雅黑" panose="020B0503020204020204" pitchFamily="34" charset="-122"/>
                        </a:rPr>
                        <a:t>高斯过程回归</a:t>
                      </a:r>
                      <a:r>
                        <a:rPr lang="zh-CN" altLang="en-US" sz="1600" baseline="0" dirty="0">
                          <a:latin typeface="Times  New Roman"/>
                          <a:ea typeface="微软雅黑" panose="020B0503020204020204" pitchFamily="34" charset="-122"/>
                        </a:rPr>
                        <a:t>预测单轴抗压强度</a:t>
                      </a:r>
                      <a:endParaRPr lang="en-US" altLang="zh-CN" sz="1600" baseline="0" dirty="0">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err="1">
                          <a:effectLst/>
                          <a:latin typeface="Times New Roman" panose="02020603050405020304" pitchFamily="18" charset="0"/>
                          <a:ea typeface="宋体" panose="02010600030101010101" pitchFamily="2" charset="-122"/>
                        </a:rPr>
                        <a:t>Mahmoodzadeh</a:t>
                      </a:r>
                      <a:r>
                        <a:rPr lang="en-US" altLang="zh-CN" sz="1400" dirty="0">
                          <a:effectLst/>
                          <a:latin typeface="Times New Roman" panose="02020603050405020304" pitchFamily="18" charset="0"/>
                          <a:ea typeface="宋体" panose="02010600030101010101" pitchFamily="2" charset="-122"/>
                        </a:rPr>
                        <a:t> </a:t>
                      </a:r>
                      <a:r>
                        <a:rPr lang="en-US" altLang="zh-CN" sz="1400" b="0" i="1" dirty="0">
                          <a:latin typeface="Times New Roman" panose="02020603050405020304" pitchFamily="18" charset="0"/>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rowSpan="3">
                  <a:txBody>
                    <a:bodyPr/>
                    <a:lstStyle/>
                    <a:p>
                      <a:pPr algn="ctr"/>
                      <a:r>
                        <a:rPr lang="zh-CN" altLang="en-US" sz="1600" baseline="0" dirty="0">
                          <a:solidFill>
                            <a:srgbClr val="EE0000"/>
                          </a:solidFill>
                          <a:latin typeface="Times  New Roman"/>
                          <a:ea typeface="微软雅黑" panose="020B0503020204020204" pitchFamily="34" charset="-122"/>
                        </a:rPr>
                        <a:t>无需复杂物理建模</a:t>
                      </a:r>
                      <a:r>
                        <a:rPr lang="zh-CN" altLang="en-US" sz="1600" baseline="0" dirty="0">
                          <a:latin typeface="Times  New Roman"/>
                          <a:ea typeface="微软雅黑" panose="020B0503020204020204" pitchFamily="34" charset="-122"/>
                        </a:rPr>
                        <a:t>，适应性强</a:t>
                      </a:r>
                      <a:endParaRPr lang="en-US" altLang="zh-CN" sz="1600" baseline="0" dirty="0">
                        <a:latin typeface="Times  New Roman"/>
                        <a:ea typeface="微软雅黑" panose="020B0503020204020204" pitchFamily="34" charset="-122"/>
                      </a:endParaRPr>
                    </a:p>
                    <a:p>
                      <a:pPr algn="ctr"/>
                      <a:r>
                        <a:rPr lang="zh-CN" altLang="en-US" sz="1600" baseline="0" dirty="0">
                          <a:latin typeface="Times  New Roman"/>
                          <a:ea typeface="微软雅黑" panose="020B0503020204020204" pitchFamily="34" charset="-122"/>
                        </a:rPr>
                        <a:t>依赖</a:t>
                      </a:r>
                      <a:r>
                        <a:rPr lang="zh-CN" altLang="en-US" sz="1600" baseline="0" dirty="0">
                          <a:solidFill>
                            <a:srgbClr val="EE0000"/>
                          </a:solidFill>
                          <a:latin typeface="Times  New Roman"/>
                          <a:ea typeface="微软雅黑" panose="020B0503020204020204" pitchFamily="34" charset="-122"/>
                        </a:rPr>
                        <a:t>训练数据</a:t>
                      </a:r>
                      <a:r>
                        <a:rPr lang="zh-CN" altLang="en-US" sz="1600" baseline="0" dirty="0">
                          <a:latin typeface="Times  New Roman"/>
                          <a:ea typeface="微软雅黑" panose="020B0503020204020204" pitchFamily="34" charset="-122"/>
                        </a:rPr>
                        <a:t>的覆盖范围和质量</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25875511"/>
                  </a:ext>
                </a:extLst>
              </a:tr>
              <a:tr h="7215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EE0000"/>
                          </a:solidFill>
                          <a:effectLst/>
                          <a:uLnTx/>
                          <a:uFillTx/>
                          <a:latin typeface="Times  New Roman"/>
                          <a:ea typeface="微软雅黑" panose="020B0503020204020204" pitchFamily="34" charset="-122"/>
                          <a:cs typeface="+mn-cs"/>
                        </a:rPr>
                        <a:t>TOPSIS-RSR</a:t>
                      </a:r>
                      <a:r>
                        <a:rPr kumimoji="0" lang="zh-CN" altLang="en-US"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rPr>
                        <a:t>预测单轴抗压强度</a:t>
                      </a:r>
                      <a:endParaRPr kumimoji="0" lang="en-US" altLang="zh-CN"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王少锋 </a:t>
                      </a:r>
                      <a:r>
                        <a:rPr kumimoji="0" lang="en-US" altLang="zh-CN" sz="1400" b="0" i="1"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2023)</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785876724"/>
                  </a:ext>
                </a:extLst>
              </a:tr>
              <a:tr h="721577">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E0000"/>
                          </a:solidFill>
                          <a:effectLst/>
                          <a:uLnTx/>
                          <a:uFillTx/>
                          <a:latin typeface="Times  New Roman"/>
                          <a:ea typeface="微软雅黑" panose="020B0503020204020204" pitchFamily="34" charset="-122"/>
                          <a:cs typeface="+mn-cs"/>
                        </a:rPr>
                        <a:t>多层极限学习机</a:t>
                      </a:r>
                      <a:r>
                        <a:rPr kumimoji="0" lang="zh-CN" altLang="en-US"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rPr>
                        <a:t>预测单轴抗压强度</a:t>
                      </a:r>
                      <a:endParaRPr kumimoji="0" lang="en-US" altLang="zh-CN"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Times New Roman" panose="02020603050405020304" pitchFamily="18" charset="0"/>
                        </a:rPr>
                        <a:t>Davoodi</a:t>
                      </a:r>
                      <a:r>
                        <a:rPr kumimoji="0" lang="zh-CN" altLang="en-US" sz="14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Times New Roman" panose="02020603050405020304" pitchFamily="18" charset="0"/>
                        </a:rPr>
                        <a:t> </a:t>
                      </a:r>
                      <a:r>
                        <a:rPr kumimoji="0" lang="en-US" altLang="zh-CN" sz="1400" b="0" i="1"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1258742810"/>
                  </a:ext>
                </a:extLst>
              </a:tr>
            </a:tbl>
          </a:graphicData>
        </a:graphic>
      </p:graphicFrame>
    </p:spTree>
    <p:extLst>
      <p:ext uri="{BB962C8B-B14F-4D97-AF65-F5344CB8AC3E}">
        <p14:creationId xmlns:p14="http://schemas.microsoft.com/office/powerpoint/2010/main" val="3456663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2"/>
          <p:cNvSpPr txBox="1">
            <a:spLocks noChangeArrowheads="1"/>
          </p:cNvSpPr>
          <p:nvPr/>
        </p:nvSpPr>
        <p:spPr bwMode="auto">
          <a:xfrm>
            <a:off x="2783632" y="2348883"/>
            <a:ext cx="7239000" cy="1015663"/>
          </a:xfrm>
          <a:prstGeom prst="rect">
            <a:avLst/>
          </a:prstGeom>
          <a:noFill/>
          <a:ln w="9525">
            <a:noFill/>
            <a:miter lim="800000"/>
            <a:headEnd/>
            <a:tailEnd/>
          </a:ln>
        </p:spPr>
        <p:txBody>
          <a:bodyPr>
            <a:spAutoFit/>
          </a:bodyPr>
          <a:lstStyle/>
          <a:p>
            <a:pPr marL="342900" indent="-342900" algn="ctr" eaLnBrk="1" hangingPunct="1">
              <a:spcBef>
                <a:spcPts val="1800"/>
              </a:spcBef>
              <a:buSzPct val="75000"/>
            </a:pPr>
            <a:endParaRPr lang="zh-CN" altLang="en-US" sz="6000" dirty="0">
              <a:latin typeface="楷体" pitchFamily="49" charset="-122"/>
              <a:ea typeface="楷体" pitchFamily="49" charset="-122"/>
            </a:endParaRPr>
          </a:p>
        </p:txBody>
      </p:sp>
      <p:sp>
        <p:nvSpPr>
          <p:cNvPr id="2" name="灯片编号占位符 1"/>
          <p:cNvSpPr>
            <a:spLocks noGrp="1"/>
          </p:cNvSpPr>
          <p:nvPr>
            <p:ph type="sldNum" sz="quarter" idx="11"/>
          </p:nvPr>
        </p:nvSpPr>
        <p:spPr>
          <a:xfrm>
            <a:off x="0" y="6519446"/>
            <a:ext cx="711200" cy="338554"/>
          </a:xfrm>
        </p:spPr>
        <p:txBody>
          <a:bodyPr/>
          <a:lstStyle/>
          <a:p>
            <a:pPr>
              <a:defRPr/>
            </a:pPr>
            <a:fld id="{DBF03016-CC9E-4AD8-B6D4-90C7D4736782}" type="slidenum">
              <a:rPr lang="en-US" altLang="zh-CN" smtClean="0"/>
              <a:pPr>
                <a:defRPr/>
              </a:pPr>
              <a:t>40</a:t>
            </a:fld>
            <a:endParaRPr lang="en-US" altLang="zh-CN"/>
          </a:p>
        </p:txBody>
      </p:sp>
      <p:sp>
        <p:nvSpPr>
          <p:cNvPr id="8" name="Text Box 2"/>
          <p:cNvSpPr txBox="1">
            <a:spLocks noChangeArrowheads="1"/>
          </p:cNvSpPr>
          <p:nvPr/>
        </p:nvSpPr>
        <p:spPr bwMode="auto">
          <a:xfrm>
            <a:off x="2783632" y="2459504"/>
            <a:ext cx="75608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6000" dirty="0">
                <a:solidFill>
                  <a:srgbClr val="002060"/>
                </a:solidFill>
                <a:latin typeface="楷体_GB2312" pitchFamily="49" charset="-122"/>
                <a:ea typeface="楷体"/>
              </a:rPr>
              <a:t>谢谢！</a:t>
            </a:r>
            <a:endParaRPr lang="en-US" altLang="zh-CN" sz="6000" dirty="0">
              <a:solidFill>
                <a:srgbClr val="002060"/>
              </a:solidFill>
              <a:latin typeface="楷体_GB2312" pitchFamily="49" charset="-122"/>
              <a:ea typeface="楷体"/>
            </a:endParaRPr>
          </a:p>
          <a:p>
            <a:pPr eaLnBrk="1" hangingPunct="1"/>
            <a:r>
              <a:rPr lang="zh-CN" altLang="en-US" sz="6000" dirty="0">
                <a:solidFill>
                  <a:srgbClr val="002060"/>
                </a:solidFill>
                <a:latin typeface="楷体_GB2312" pitchFamily="49" charset="-122"/>
                <a:ea typeface="楷体"/>
              </a:rPr>
              <a:t>请各位老师批评指正</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8AF46F-3017-EEE5-9B1D-C5F7FBC782FB}"/>
              </a:ext>
            </a:extLst>
          </p:cNvPr>
          <p:cNvSpPr>
            <a:spLocks noGrp="1"/>
          </p:cNvSpPr>
          <p:nvPr>
            <p:ph type="sldNum" sz="quarter" idx="11"/>
          </p:nvPr>
        </p:nvSpPr>
        <p:spPr/>
        <p:txBody>
          <a:bodyPr/>
          <a:lstStyle/>
          <a:p>
            <a:pPr>
              <a:defRPr/>
            </a:pPr>
            <a:fld id="{95584045-8D34-47A5-81B9-53AE2D9309B4}" type="slidenum">
              <a:rPr lang="en-US" altLang="zh-CN" smtClean="0"/>
              <a:pPr>
                <a:defRPr/>
              </a:pPr>
              <a:t>5</a:t>
            </a:fld>
            <a:endParaRPr lang="en-US" altLang="zh-CN"/>
          </a:p>
        </p:txBody>
      </p:sp>
      <p:sp>
        <p:nvSpPr>
          <p:cNvPr id="9" name="TextBox 9">
            <a:extLst>
              <a:ext uri="{FF2B5EF4-FFF2-40B4-BE49-F238E27FC236}">
                <a16:creationId xmlns:a16="http://schemas.microsoft.com/office/drawing/2014/main" id="{39DB76EE-F02F-FA54-F844-A46E6DCE6226}"/>
              </a:ext>
            </a:extLst>
          </p:cNvPr>
          <p:cNvSpPr txBox="1">
            <a:spLocks noChangeArrowheads="1"/>
          </p:cNvSpPr>
          <p:nvPr/>
        </p:nvSpPr>
        <p:spPr bwMode="auto">
          <a:xfrm>
            <a:off x="1055440" y="1195200"/>
            <a:ext cx="6480720"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hangingPunct="1">
              <a:lnSpc>
                <a:spcPct val="170000"/>
              </a:lnSpc>
              <a:spcBef>
                <a:spcPts val="600"/>
              </a:spcBef>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国内外研究现状</a:t>
            </a:r>
            <a:r>
              <a:rPr lang="en-US" altLang="zh-CN" b="0" dirty="0">
                <a:solidFill>
                  <a:srgbClr val="0000FF"/>
                </a:solidFill>
                <a:ea typeface="黑体" panose="02010609060101010101" pitchFamily="49" charset="-122"/>
              </a:rPr>
              <a:t>—</a:t>
            </a:r>
            <a:r>
              <a:rPr lang="zh-CN" altLang="en-US" b="0" dirty="0">
                <a:solidFill>
                  <a:srgbClr val="0000FF"/>
                </a:solidFill>
                <a:ea typeface="黑体" panose="02010609060101010101" pitchFamily="49" charset="-122"/>
              </a:rPr>
              <a:t>钻进过程操作参数优化</a:t>
            </a:r>
          </a:p>
        </p:txBody>
      </p:sp>
      <p:sp>
        <p:nvSpPr>
          <p:cNvPr id="5" name="Text Box 6">
            <a:extLst>
              <a:ext uri="{FF2B5EF4-FFF2-40B4-BE49-F238E27FC236}">
                <a16:creationId xmlns:a16="http://schemas.microsoft.com/office/drawing/2014/main" id="{4584883C-0758-21F8-8708-7D9979E7E4F5}"/>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绪论</a:t>
            </a:r>
          </a:p>
        </p:txBody>
      </p:sp>
      <p:graphicFrame>
        <p:nvGraphicFramePr>
          <p:cNvPr id="21" name="表格 20">
            <a:extLst>
              <a:ext uri="{FF2B5EF4-FFF2-40B4-BE49-F238E27FC236}">
                <a16:creationId xmlns:a16="http://schemas.microsoft.com/office/drawing/2014/main" id="{A7921CC8-ACAD-6355-2F65-6EABB89485FB}"/>
              </a:ext>
            </a:extLst>
          </p:cNvPr>
          <p:cNvGraphicFramePr>
            <a:graphicFrameLocks noGrp="1"/>
          </p:cNvGraphicFramePr>
          <p:nvPr>
            <p:extLst>
              <p:ext uri="{D42A27DB-BD31-4B8C-83A1-F6EECF244321}">
                <p14:modId xmlns:p14="http://schemas.microsoft.com/office/powerpoint/2010/main" val="3419685309"/>
              </p:ext>
            </p:extLst>
          </p:nvPr>
        </p:nvGraphicFramePr>
        <p:xfrm>
          <a:off x="1487488" y="1988840"/>
          <a:ext cx="9808860" cy="4613074"/>
        </p:xfrm>
        <a:graphic>
          <a:graphicData uri="http://schemas.openxmlformats.org/drawingml/2006/table">
            <a:tbl>
              <a:tblPr firstRow="1" bandRow="1">
                <a:tableStyleId>{BC89EF96-8CEA-46FF-86C4-4CE0E7609802}</a:tableStyleId>
              </a:tblPr>
              <a:tblGrid>
                <a:gridCol w="3544164">
                  <a:extLst>
                    <a:ext uri="{9D8B030D-6E8A-4147-A177-3AD203B41FA5}">
                      <a16:colId xmlns:a16="http://schemas.microsoft.com/office/drawing/2014/main" val="3545964865"/>
                    </a:ext>
                  </a:extLst>
                </a:gridCol>
                <a:gridCol w="3096344">
                  <a:extLst>
                    <a:ext uri="{9D8B030D-6E8A-4147-A177-3AD203B41FA5}">
                      <a16:colId xmlns:a16="http://schemas.microsoft.com/office/drawing/2014/main" val="583107608"/>
                    </a:ext>
                  </a:extLst>
                </a:gridCol>
                <a:gridCol w="3168352">
                  <a:extLst>
                    <a:ext uri="{9D8B030D-6E8A-4147-A177-3AD203B41FA5}">
                      <a16:colId xmlns:a16="http://schemas.microsoft.com/office/drawing/2014/main" val="4133020943"/>
                    </a:ext>
                  </a:extLst>
                </a:gridCol>
              </a:tblGrid>
              <a:tr h="721577">
                <a:tc rowSpan="3">
                  <a:txBody>
                    <a:bodyPr/>
                    <a:lstStyle/>
                    <a:p>
                      <a:pPr marL="285750" indent="-285750" algn="ctr">
                        <a:buClr>
                          <a:srgbClr val="EE0000"/>
                        </a:buClr>
                        <a:buFont typeface="Wingdings" panose="05000000000000000000" pitchFamily="2" charset="2"/>
                        <a:buChar char="p"/>
                      </a:pPr>
                      <a:r>
                        <a:rPr lang="zh-CN" altLang="en-US" b="0" baseline="0" dirty="0">
                          <a:latin typeface="Times  New Roman"/>
                          <a:ea typeface="微软雅黑" panose="020B0503020204020204" pitchFamily="34" charset="-122"/>
                        </a:rPr>
                        <a:t>基于</a:t>
                      </a:r>
                      <a:r>
                        <a:rPr lang="zh-CN" altLang="en-US" b="0" baseline="0" dirty="0">
                          <a:solidFill>
                            <a:srgbClr val="EE0000"/>
                          </a:solidFill>
                          <a:latin typeface="Times  New Roman"/>
                          <a:ea typeface="微软雅黑" panose="020B0503020204020204" pitchFamily="34" charset="-122"/>
                        </a:rPr>
                        <a:t>数据回归</a:t>
                      </a:r>
                      <a:r>
                        <a:rPr lang="zh-CN" altLang="en-US" b="0" baseline="0" dirty="0">
                          <a:latin typeface="Times  New Roman"/>
                          <a:ea typeface="微软雅黑" panose="020B0503020204020204" pitchFamily="34" charset="-122"/>
                        </a:rPr>
                        <a:t>的操作参数模型</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zh-CN" altLang="en-US" sz="1600" b="0" baseline="0" dirty="0">
                          <a:solidFill>
                            <a:srgbClr val="EE0000"/>
                          </a:solidFill>
                          <a:latin typeface="Times  New Roman"/>
                          <a:ea typeface="微软雅黑" panose="020B0503020204020204" pitchFamily="34" charset="-122"/>
                        </a:rPr>
                        <a:t>修正杨格模型</a:t>
                      </a:r>
                      <a:r>
                        <a:rPr lang="zh-CN" altLang="en-US" sz="1600" b="0" baseline="0" dirty="0">
                          <a:latin typeface="Times  New Roman"/>
                          <a:ea typeface="微软雅黑" panose="020B0503020204020204" pitchFamily="34" charset="-122"/>
                        </a:rPr>
                        <a:t>钻速方程</a:t>
                      </a:r>
                      <a:endParaRPr lang="en-US" altLang="zh-CN" sz="1600" b="0" baseline="0" dirty="0">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0" dirty="0">
                          <a:latin typeface="微软雅黑" panose="020B0503020204020204" pitchFamily="34" charset="-122"/>
                          <a:ea typeface="微软雅黑" panose="020B0503020204020204" pitchFamily="34" charset="-122"/>
                          <a:cs typeface="Times New Roman" panose="02020603050405020304" pitchFamily="18" charset="0"/>
                        </a:rPr>
                        <a:t>孙维丽 </a:t>
                      </a:r>
                      <a:r>
                        <a:rPr lang="zh-CN" altLang="en-US" sz="1400" b="0" i="0" dirty="0">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1400" b="0" i="1" dirty="0">
                          <a:latin typeface="Times New Roman" panose="02020603050405020304" pitchFamily="18" charset="0"/>
                          <a:cs typeface="Times New Roman" panose="02020603050405020304" pitchFamily="18" charset="0"/>
                        </a:rPr>
                        <a:t>.,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2021)</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rowSpan="3">
                  <a:txBody>
                    <a:bodyPr/>
                    <a:lstStyle/>
                    <a:p>
                      <a:pPr algn="ctr"/>
                      <a:r>
                        <a:rPr lang="zh-CN" altLang="en-US" sz="1600" b="0" baseline="0" dirty="0">
                          <a:latin typeface="Times  New Roman"/>
                          <a:ea typeface="微软雅黑" panose="020B0503020204020204" pitchFamily="34" charset="-122"/>
                        </a:rPr>
                        <a:t>理论上</a:t>
                      </a:r>
                      <a:r>
                        <a:rPr lang="zh-CN" altLang="en-US" sz="1600" b="0" baseline="0" dirty="0">
                          <a:solidFill>
                            <a:srgbClr val="EE0000"/>
                          </a:solidFill>
                          <a:latin typeface="Times  New Roman"/>
                          <a:ea typeface="微软雅黑" panose="020B0503020204020204" pitchFamily="34" charset="-122"/>
                        </a:rPr>
                        <a:t>具有较强的解释性</a:t>
                      </a:r>
                      <a:endParaRPr lang="en-US" altLang="zh-CN" sz="1600" b="0" baseline="0" dirty="0">
                        <a:solidFill>
                          <a:srgbClr val="EE0000"/>
                        </a:solidFill>
                        <a:latin typeface="Times  New Roman"/>
                        <a:ea typeface="微软雅黑" panose="020B0503020204020204" pitchFamily="34" charset="-122"/>
                      </a:endParaRPr>
                    </a:p>
                    <a:p>
                      <a:pPr algn="ctr"/>
                      <a:r>
                        <a:rPr lang="zh-CN" altLang="en-US" sz="1600" b="0" baseline="0" dirty="0">
                          <a:latin typeface="Times  New Roman"/>
                          <a:ea typeface="微软雅黑" panose="020B0503020204020204" pitchFamily="34" charset="-122"/>
                        </a:rPr>
                        <a:t>精度依赖于</a:t>
                      </a:r>
                      <a:r>
                        <a:rPr lang="zh-CN" altLang="en-US" sz="1600" b="0" baseline="0" dirty="0">
                          <a:solidFill>
                            <a:srgbClr val="EE0000"/>
                          </a:solidFill>
                          <a:latin typeface="Times  New Roman"/>
                          <a:ea typeface="微软雅黑" panose="020B0503020204020204" pitchFamily="34" charset="-122"/>
                        </a:rPr>
                        <a:t>模型参数</a:t>
                      </a:r>
                      <a:r>
                        <a:rPr lang="zh-CN" altLang="en-US" sz="1600" b="0" baseline="0" dirty="0">
                          <a:latin typeface="Times  New Roman"/>
                          <a:ea typeface="微软雅黑" panose="020B0503020204020204" pitchFamily="34" charset="-122"/>
                        </a:rPr>
                        <a:t>的精确标定</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844096762"/>
                  </a:ext>
                </a:extLst>
              </a:tr>
              <a:tr h="721576">
                <a:tc vMerge="1">
                  <a:txBody>
                    <a:bodyPr/>
                    <a:lstStyle/>
                    <a:p>
                      <a:endParaRPr lang="zh-CN" altLang="en-US"/>
                    </a:p>
                  </a:txBody>
                  <a:tcPr/>
                </a:tc>
                <a:tc>
                  <a:txBody>
                    <a:bodyPr/>
                    <a:lstStyle/>
                    <a:p>
                      <a:pPr algn="ctr"/>
                      <a:r>
                        <a:rPr lang="zh-CN" altLang="en-US" sz="1600" b="0" baseline="0" dirty="0">
                          <a:latin typeface="Times  New Roman"/>
                          <a:ea typeface="微软雅黑" panose="020B0503020204020204" pitchFamily="34" charset="-122"/>
                        </a:rPr>
                        <a:t>以岩石强度系数和钻机参数系数为输入的</a:t>
                      </a:r>
                      <a:r>
                        <a:rPr lang="zh-CN" altLang="en-US" sz="1600" b="0" baseline="0" dirty="0">
                          <a:solidFill>
                            <a:srgbClr val="EE0000"/>
                          </a:solidFill>
                          <a:latin typeface="Times  New Roman"/>
                          <a:ea typeface="微软雅黑" panose="020B0503020204020204" pitchFamily="34" charset="-122"/>
                        </a:rPr>
                        <a:t>最优操作参数方程 </a:t>
                      </a:r>
                      <a:endParaRPr lang="en-US" altLang="zh-CN" sz="1600" b="0" baseline="0" dirty="0">
                        <a:solidFill>
                          <a:srgbClr val="EE0000"/>
                        </a:solidFill>
                        <a:latin typeface="Times  New Roman"/>
                        <a:ea typeface="微软雅黑" panose="020B0503020204020204" pitchFamily="34" charset="-122"/>
                      </a:endParaRPr>
                    </a:p>
                    <a:p>
                      <a:pPr algn="ct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0" dirty="0">
                          <a:latin typeface="微软雅黑" panose="020B0503020204020204" pitchFamily="34" charset="-122"/>
                          <a:ea typeface="微软雅黑" panose="020B0503020204020204" pitchFamily="34" charset="-122"/>
                          <a:cs typeface="Times New Roman" panose="02020603050405020304" pitchFamily="18" charset="0"/>
                        </a:rPr>
                        <a:t>程伟</a:t>
                      </a:r>
                      <a:r>
                        <a:rPr lang="en-US" altLang="zh-CN" sz="1400" b="0" i="1" dirty="0">
                          <a:latin typeface="Times New Roman" panose="02020603050405020304" pitchFamily="18" charset="0"/>
                          <a:cs typeface="Times New Roman" panose="02020603050405020304" pitchFamily="18" charset="0"/>
                        </a:rPr>
                        <a:t>,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2023)</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619523739"/>
                  </a:ext>
                </a:extLst>
              </a:tr>
              <a:tr h="721577">
                <a:tc vMerge="1">
                  <a:txBody>
                    <a:bodyPr/>
                    <a:lstStyle/>
                    <a:p>
                      <a:endParaRPr lang="zh-CN" altLang="en-US"/>
                    </a:p>
                  </a:txBody>
                  <a:tcPr/>
                </a:tc>
                <a:tc>
                  <a:txBody>
                    <a:bodyPr/>
                    <a:lstStyle/>
                    <a:p>
                      <a:pPr algn="ctr"/>
                      <a:r>
                        <a:rPr lang="zh-CN" altLang="en-US" sz="1600" b="0" baseline="0" dirty="0">
                          <a:latin typeface="Times  New Roman"/>
                          <a:ea typeface="微软雅黑" panose="020B0503020204020204" pitchFamily="34" charset="-122"/>
                        </a:rPr>
                        <a:t>使用</a:t>
                      </a:r>
                      <a:r>
                        <a:rPr lang="zh-CN" altLang="en-US" sz="1600" b="0" baseline="0" dirty="0">
                          <a:solidFill>
                            <a:schemeClr val="tx1"/>
                          </a:solidFill>
                          <a:latin typeface="Times  New Roman"/>
                          <a:ea typeface="微软雅黑" panose="020B0503020204020204" pitchFamily="34" charset="-122"/>
                        </a:rPr>
                        <a:t>对数函数描述钻压</a:t>
                      </a:r>
                      <a:r>
                        <a:rPr lang="en-US" altLang="zh-CN" sz="1600" b="0" baseline="0" dirty="0">
                          <a:solidFill>
                            <a:schemeClr val="tx1"/>
                          </a:solidFill>
                          <a:latin typeface="Times  New Roman"/>
                          <a:ea typeface="微软雅黑" panose="020B0503020204020204" pitchFamily="34" charset="-122"/>
                        </a:rPr>
                        <a:t>-</a:t>
                      </a:r>
                      <a:r>
                        <a:rPr lang="zh-CN" altLang="en-US" sz="1600" b="0" baseline="0" dirty="0">
                          <a:solidFill>
                            <a:schemeClr val="tx1"/>
                          </a:solidFill>
                          <a:latin typeface="Times  New Roman"/>
                          <a:ea typeface="微软雅黑" panose="020B0503020204020204" pitchFamily="34" charset="-122"/>
                        </a:rPr>
                        <a:t>钻速关系的钻速模型</a:t>
                      </a:r>
                      <a:endParaRPr lang="en-US" altLang="zh-CN" sz="1600" b="0" baseline="0" dirty="0">
                        <a:solidFill>
                          <a:schemeClr val="tx1"/>
                        </a:solidFill>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0" dirty="0">
                          <a:latin typeface="微软雅黑" panose="020B0503020204020204" pitchFamily="34" charset="-122"/>
                          <a:ea typeface="微软雅黑" panose="020B0503020204020204" pitchFamily="34" charset="-122"/>
                          <a:cs typeface="Times New Roman" panose="02020603050405020304" pitchFamily="18" charset="0"/>
                        </a:rPr>
                        <a:t>李嵬岩 等</a:t>
                      </a:r>
                      <a:r>
                        <a:rPr lang="en-US" altLang="zh-CN" sz="1400" b="0" i="1" dirty="0">
                          <a:latin typeface="Times New Roman" panose="02020603050405020304" pitchFamily="18" charset="0"/>
                          <a:cs typeface="Times New Roman" panose="02020603050405020304" pitchFamily="18" charset="0"/>
                        </a:rPr>
                        <a:t>,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509005799"/>
                  </a:ext>
                </a:extLst>
              </a:tr>
              <a:tr h="721577">
                <a:tc rowSpan="3">
                  <a:txBody>
                    <a:bodyPr/>
                    <a:lstStyle/>
                    <a:p>
                      <a:pPr marL="285750" indent="-285750" algn="ctr" defTabSz="914400" rtl="0" eaLnBrk="1" latinLnBrk="0" hangingPunct="1">
                        <a:buClr>
                          <a:srgbClr val="EE0000"/>
                        </a:buClr>
                        <a:buFont typeface="Wingdings" panose="05000000000000000000" pitchFamily="2" charset="2"/>
                        <a:buChar char="p"/>
                      </a:pPr>
                      <a:r>
                        <a:rPr lang="zh-CN" altLang="en-US" sz="1800" b="0" kern="1200" baseline="0" dirty="0">
                          <a:solidFill>
                            <a:schemeClr val="tx1"/>
                          </a:solidFill>
                          <a:latin typeface="Times  New Roman"/>
                          <a:ea typeface="微软雅黑" panose="020B0503020204020204" pitchFamily="34" charset="-122"/>
                          <a:cs typeface="+mn-cs"/>
                        </a:rPr>
                        <a:t>基于</a:t>
                      </a:r>
                      <a:r>
                        <a:rPr lang="zh-CN" altLang="en-US" sz="1800" b="0" kern="1200" baseline="0" dirty="0">
                          <a:solidFill>
                            <a:srgbClr val="EE0000"/>
                          </a:solidFill>
                          <a:latin typeface="Times  New Roman"/>
                          <a:ea typeface="微软雅黑" panose="020B0503020204020204" pitchFamily="34" charset="-122"/>
                          <a:cs typeface="+mn-cs"/>
                        </a:rPr>
                        <a:t>机器学习</a:t>
                      </a:r>
                      <a:r>
                        <a:rPr lang="zh-CN" altLang="en-US" sz="1800" b="0" kern="1200" baseline="0" dirty="0">
                          <a:solidFill>
                            <a:schemeClr val="tx1"/>
                          </a:solidFill>
                          <a:latin typeface="Times  New Roman"/>
                          <a:ea typeface="微软雅黑" panose="020B0503020204020204" pitchFamily="34" charset="-122"/>
                          <a:cs typeface="+mn-cs"/>
                        </a:rPr>
                        <a:t>的</a:t>
                      </a:r>
                      <a:r>
                        <a:rPr lang="zh-CN" altLang="en-US" b="0" baseline="0" dirty="0">
                          <a:latin typeface="Times  New Roman"/>
                          <a:ea typeface="微软雅黑" panose="020B0503020204020204" pitchFamily="34" charset="-122"/>
                        </a:rPr>
                        <a:t>操作参数模型</a:t>
                      </a:r>
                      <a:endParaRPr lang="zh-CN" altLang="en-US" sz="1800" b="0" kern="1200" baseline="0" dirty="0">
                        <a:solidFill>
                          <a:schemeClr val="tx1"/>
                        </a:solidFill>
                        <a:latin typeface="Times  New Roman"/>
                        <a:ea typeface="微软雅黑" panose="020B0503020204020204" pitchFamily="34" charset="-122"/>
                        <a:cs typeface="+mn-cs"/>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aseline="0" dirty="0">
                          <a:latin typeface="Times  New Roman"/>
                          <a:ea typeface="微软雅黑" panose="020B0503020204020204" pitchFamily="34" charset="-122"/>
                        </a:rPr>
                        <a:t>基于随机重启的梯度上升算法的操作参数优化</a:t>
                      </a:r>
                      <a:endParaRPr lang="en-US" altLang="zh-CN" sz="1600" baseline="0" dirty="0">
                        <a:latin typeface="Times  New Roman"/>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rPr>
                        <a:t>Hedge </a:t>
                      </a:r>
                      <a:r>
                        <a:rPr lang="en-US" altLang="zh-CN" sz="1400" b="0" i="1" dirty="0">
                          <a:latin typeface="Times New Roman" panose="02020603050405020304" pitchFamily="18" charset="0"/>
                          <a:cs typeface="Times New Roman" panose="02020603050405020304" pitchFamily="18" charset="0"/>
                        </a:rPr>
                        <a:t>et al.,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rowSpan="3">
                  <a:txBody>
                    <a:bodyPr/>
                    <a:lstStyle/>
                    <a:p>
                      <a:pPr algn="ctr"/>
                      <a:r>
                        <a:rPr lang="zh-CN" altLang="en-US" sz="1600" baseline="0" dirty="0">
                          <a:latin typeface="Times  New Roman"/>
                          <a:ea typeface="微软雅黑" panose="020B0503020204020204" pitchFamily="34" charset="-122"/>
                        </a:rPr>
                        <a:t>忽略</a:t>
                      </a:r>
                      <a:r>
                        <a:rPr lang="zh-CN" altLang="en-US" sz="1600" baseline="0" dirty="0">
                          <a:solidFill>
                            <a:srgbClr val="EE0000"/>
                          </a:solidFill>
                          <a:latin typeface="Times  New Roman"/>
                          <a:ea typeface="微软雅黑" panose="020B0503020204020204" pitchFamily="34" charset="-122"/>
                        </a:rPr>
                        <a:t>煤岩强度</a:t>
                      </a:r>
                      <a:r>
                        <a:rPr lang="zh-CN" altLang="en-US" sz="1600" baseline="0" dirty="0">
                          <a:latin typeface="Times  New Roman"/>
                          <a:ea typeface="微软雅黑" panose="020B0503020204020204" pitchFamily="34" charset="-122"/>
                        </a:rPr>
                        <a:t>的动态变化对操作参数的影响</a:t>
                      </a:r>
                      <a:endParaRPr lang="en-US" altLang="zh-CN" sz="1600" baseline="0" dirty="0">
                        <a:latin typeface="Times  New Roman"/>
                        <a:ea typeface="微软雅黑" panose="020B0503020204020204" pitchFamily="34" charset="-122"/>
                      </a:endParaRPr>
                    </a:p>
                    <a:p>
                      <a:pPr algn="ctr"/>
                      <a:r>
                        <a:rPr lang="zh-CN" altLang="en-US" sz="1600" baseline="0" dirty="0">
                          <a:latin typeface="Times  New Roman"/>
                          <a:ea typeface="微软雅黑" panose="020B0503020204020204" pitchFamily="34" charset="-122"/>
                        </a:rPr>
                        <a:t>在不同矿场或地质条件下的</a:t>
                      </a:r>
                      <a:r>
                        <a:rPr lang="zh-CN" altLang="en-US" sz="1600" baseline="0" dirty="0">
                          <a:solidFill>
                            <a:srgbClr val="EE0000"/>
                          </a:solidFill>
                          <a:latin typeface="Times  New Roman"/>
                          <a:ea typeface="微软雅黑" panose="020B0503020204020204" pitchFamily="34" charset="-122"/>
                        </a:rPr>
                        <a:t>泛化能力较弱</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25875511"/>
                  </a:ext>
                </a:extLst>
              </a:tr>
              <a:tr h="721576">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rPr>
                        <a:t>考虑</a:t>
                      </a:r>
                      <a:r>
                        <a:rPr kumimoji="0" lang="zh-CN" altLang="en-US" sz="1600" b="0" i="0" u="none" strike="noStrike" kern="1200" cap="none" spc="0" normalizeH="0" baseline="0" noProof="0" dirty="0">
                          <a:ln>
                            <a:noFill/>
                          </a:ln>
                          <a:solidFill>
                            <a:srgbClr val="EE0000"/>
                          </a:solidFill>
                          <a:effectLst/>
                          <a:uLnTx/>
                          <a:uFillTx/>
                          <a:latin typeface="Times  New Roman"/>
                          <a:ea typeface="微软雅黑" panose="020B0503020204020204" pitchFamily="34" charset="-122"/>
                          <a:cs typeface="+mn-cs"/>
                        </a:rPr>
                        <a:t>钻柱振动</a:t>
                      </a:r>
                      <a:r>
                        <a:rPr kumimoji="0" lang="zh-CN" altLang="en-US"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rPr>
                        <a:t>的多目标操作参数协调优化</a:t>
                      </a:r>
                      <a:endParaRPr kumimoji="0" lang="en-US" altLang="zh-CN"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(Yang</a:t>
                      </a:r>
                      <a:r>
                        <a:rPr kumimoji="0" lang="en-US" altLang="zh-CN" sz="1400" b="0" i="1"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2025)</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785876724"/>
                  </a:ext>
                </a:extLst>
              </a:tr>
              <a:tr h="721577">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rPr>
                        <a:t>基于混合蝙蝠算法的钻速优化</a:t>
                      </a:r>
                      <a:endParaRPr kumimoji="0" lang="en-US" altLang="zh-CN" sz="16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Times New Roman" panose="02020603050405020304" pitchFamily="18" charset="0"/>
                        </a:rPr>
                        <a:t>Gan </a:t>
                      </a:r>
                      <a:r>
                        <a:rPr kumimoji="0" lang="en-US" altLang="zh-CN" sz="1400" b="0" i="1" u="none" strike="noStrike" kern="1200" cap="none" spc="0" normalizeH="0" baseline="0" noProof="0" dirty="0">
                          <a:ln>
                            <a:noFill/>
                          </a:ln>
                          <a:solidFill>
                            <a:srgbClr val="003366"/>
                          </a:solidFill>
                          <a:effectLst/>
                          <a:uLnTx/>
                          <a:uFillTx/>
                          <a:latin typeface="Times  New Roman"/>
                          <a:ea typeface="微软雅黑" panose="020B0503020204020204" pitchFamily="34" charset="-122"/>
                          <a:cs typeface="Times New Roman" panose="02020603050405020304" pitchFamily="18" charset="0"/>
                        </a:rPr>
                        <a:t>et al</a:t>
                      </a:r>
                      <a:r>
                        <a:rPr kumimoji="0" lang="en-US" altLang="zh-CN" sz="1400" b="0" i="1"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zh-CN" sz="1400" b="0" i="0" u="none" strike="noStrike" kern="0" cap="none" spc="0" normalizeH="0" baseline="0" noProof="0" dirty="0">
                          <a:ln>
                            <a:noFill/>
                          </a:ln>
                          <a:solidFill>
                            <a:srgbClr val="003366"/>
                          </a:solidFill>
                          <a:effectLst/>
                          <a:uLnTx/>
                          <a:uFillTx/>
                          <a:latin typeface="Times New Roman" panose="02020603050405020304" pitchFamily="18" charset="0"/>
                          <a:ea typeface="黑体" panose="02010609060101010101" pitchFamily="49" charset="-122"/>
                          <a:cs typeface="Times New Roman" panose="02020603050405020304" pitchFamily="18" charset="0"/>
                        </a:rPr>
                        <a:t>2019)</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1258742810"/>
                  </a:ext>
                </a:extLst>
              </a:tr>
            </a:tbl>
          </a:graphicData>
        </a:graphic>
      </p:graphicFrame>
    </p:spTree>
    <p:extLst>
      <p:ext uri="{BB962C8B-B14F-4D97-AF65-F5344CB8AC3E}">
        <p14:creationId xmlns:p14="http://schemas.microsoft.com/office/powerpoint/2010/main" val="377737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8AF46F-3017-EEE5-9B1D-C5F7FBC782FB}"/>
              </a:ext>
            </a:extLst>
          </p:cNvPr>
          <p:cNvSpPr>
            <a:spLocks noGrp="1"/>
          </p:cNvSpPr>
          <p:nvPr>
            <p:ph type="sldNum" sz="quarter" idx="11"/>
          </p:nvPr>
        </p:nvSpPr>
        <p:spPr/>
        <p:txBody>
          <a:bodyPr/>
          <a:lstStyle/>
          <a:p>
            <a:pPr>
              <a:defRPr/>
            </a:pPr>
            <a:fld id="{95584045-8D34-47A5-81B9-53AE2D9309B4}" type="slidenum">
              <a:rPr lang="en-US" altLang="zh-CN" smtClean="0"/>
              <a:pPr>
                <a:defRPr/>
              </a:pPr>
              <a:t>6</a:t>
            </a:fld>
            <a:endParaRPr lang="en-US" altLang="zh-CN"/>
          </a:p>
        </p:txBody>
      </p:sp>
      <p:sp>
        <p:nvSpPr>
          <p:cNvPr id="4" name="Text Box 6">
            <a:extLst>
              <a:ext uri="{FF2B5EF4-FFF2-40B4-BE49-F238E27FC236}">
                <a16:creationId xmlns:a16="http://schemas.microsoft.com/office/drawing/2014/main" id="{EC636DCF-003C-DEAA-75EE-7CC6A7D85788}"/>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绪论</a:t>
            </a:r>
          </a:p>
        </p:txBody>
      </p:sp>
      <p:sp>
        <p:nvSpPr>
          <p:cNvPr id="3" name="TextBox 9">
            <a:extLst>
              <a:ext uri="{FF2B5EF4-FFF2-40B4-BE49-F238E27FC236}">
                <a16:creationId xmlns:a16="http://schemas.microsoft.com/office/drawing/2014/main" id="{48E1E2EC-0CE8-4163-B75D-9B7CC2192635}"/>
              </a:ext>
            </a:extLst>
          </p:cNvPr>
          <p:cNvSpPr txBox="1">
            <a:spLocks noChangeArrowheads="1"/>
          </p:cNvSpPr>
          <p:nvPr/>
        </p:nvSpPr>
        <p:spPr bwMode="auto">
          <a:xfrm>
            <a:off x="1054800" y="1195200"/>
            <a:ext cx="9865736" cy="20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国内外研究现况存在问题</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煤岩强度感知</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的</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准确性</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和</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实时性</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不足</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钻进参数优化</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的</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智能化</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程度不高</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系统集成</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和工程应用的不足</a:t>
            </a:r>
            <a:endParaRPr lang="en-US" altLang="zh-CN" sz="1800" b="0" dirty="0">
              <a:solidFill>
                <a:srgbClr val="FF0000"/>
              </a:solidFill>
              <a:latin typeface="Calibri"/>
              <a:ea typeface="黑体" panose="02010609060101010101" pitchFamily="49" charset="-122"/>
              <a:cs typeface="Times New Roman" panose="02020603050405020304" pitchFamily="18" charset="0"/>
              <a:sym typeface="+mn-ea"/>
            </a:endParaRPr>
          </a:p>
        </p:txBody>
      </p:sp>
      <p:sp>
        <p:nvSpPr>
          <p:cNvPr id="6" name="TextBox 9">
            <a:extLst>
              <a:ext uri="{FF2B5EF4-FFF2-40B4-BE49-F238E27FC236}">
                <a16:creationId xmlns:a16="http://schemas.microsoft.com/office/drawing/2014/main" id="{67375981-47F3-35C3-32EE-3D688A9621CE}"/>
              </a:ext>
            </a:extLst>
          </p:cNvPr>
          <p:cNvSpPr txBox="1">
            <a:spLocks noChangeArrowheads="1"/>
          </p:cNvSpPr>
          <p:nvPr/>
        </p:nvSpPr>
        <p:spPr bwMode="auto">
          <a:xfrm>
            <a:off x="1054800" y="3274693"/>
            <a:ext cx="9865736" cy="340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研究内容</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针对现有煤岩强度感知方法准确性和实时性不足的问题，建立基于</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钻柱动力学</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和</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数据驱动</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的互补</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煤岩感知模型</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以提升钻进效率和保障生产安全为目标，设计基于自适应神经网络模糊推理的</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操作参数优化算法</a:t>
            </a:r>
            <a:endParaRPr lang="en-US" altLang="zh-CN" sz="1800" b="0" dirty="0">
              <a:solidFill>
                <a:srgbClr val="EE0000"/>
              </a:solidFill>
              <a:latin typeface="Calibri"/>
              <a:ea typeface="黑体" panose="02010609060101010101" pitchFamily="49" charset="-122"/>
              <a:cs typeface="Times New Roman" panose="02020603050405020304" pitchFamily="18" charset="0"/>
              <a:sym typeface="+mn-ea"/>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在</a:t>
            </a:r>
            <a:r>
              <a:rPr lang="en-US" altLang="zh-CN" sz="1800" b="0" dirty="0">
                <a:solidFill>
                  <a:srgbClr val="EE0000"/>
                </a:solidFill>
                <a:latin typeface="Calibri"/>
                <a:ea typeface="黑体" panose="02010609060101010101" pitchFamily="49" charset="-122"/>
                <a:cs typeface="Times New Roman" panose="02020603050405020304" pitchFamily="18" charset="0"/>
                <a:sym typeface="+mn-ea"/>
              </a:rPr>
              <a:t>Qt</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上位机中开发了</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集强度感知和参数优化于一体的程序</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，并在安徽省淮北市某煤矿进行</a:t>
            </a: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井下测试</a:t>
            </a:r>
            <a:endParaRPr lang="en-US" altLang="zh-CN" sz="1800" b="0" dirty="0">
              <a:solidFill>
                <a:srgbClr val="EE0000"/>
              </a:solidFill>
              <a:latin typeface="Calibri"/>
              <a:ea typeface="黑体" panose="02010609060101010101" pitchFamily="49" charset="-122"/>
              <a:cs typeface="Times New Roman" panose="02020603050405020304" pitchFamily="18" charset="0"/>
              <a:sym typeface="+mn-ea"/>
            </a:endParaRPr>
          </a:p>
        </p:txBody>
      </p:sp>
    </p:spTree>
    <p:extLst>
      <p:ext uri="{BB962C8B-B14F-4D97-AF65-F5344CB8AC3E}">
        <p14:creationId xmlns:p14="http://schemas.microsoft.com/office/powerpoint/2010/main" val="373377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C5035-CD90-FEA3-3403-C928FBC472A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9A74D3-DE68-4C22-203C-459BECC476AB}"/>
              </a:ext>
            </a:extLst>
          </p:cNvPr>
          <p:cNvSpPr>
            <a:spLocks noGrp="1"/>
          </p:cNvSpPr>
          <p:nvPr>
            <p:ph type="sldNum" sz="quarter" idx="11"/>
          </p:nvPr>
        </p:nvSpPr>
        <p:spPr/>
        <p:txBody>
          <a:bodyPr/>
          <a:lstStyle/>
          <a:p>
            <a:pPr>
              <a:defRPr/>
            </a:pPr>
            <a:fld id="{95584045-8D34-47A5-81B9-53AE2D9309B4}" type="slidenum">
              <a:rPr lang="en-US" altLang="zh-CN" smtClean="0"/>
              <a:pPr>
                <a:defRPr/>
              </a:pPr>
              <a:t>7</a:t>
            </a:fld>
            <a:endParaRPr lang="en-US" altLang="zh-CN"/>
          </a:p>
        </p:txBody>
      </p:sp>
      <p:sp>
        <p:nvSpPr>
          <p:cNvPr id="4" name="Text Box 6">
            <a:extLst>
              <a:ext uri="{FF2B5EF4-FFF2-40B4-BE49-F238E27FC236}">
                <a16:creationId xmlns:a16="http://schemas.microsoft.com/office/drawing/2014/main" id="{E6991D67-C55E-3883-A45B-EC083FE63813}"/>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绪论</a:t>
            </a:r>
          </a:p>
        </p:txBody>
      </p:sp>
      <p:sp>
        <p:nvSpPr>
          <p:cNvPr id="3" name="TextBox 9">
            <a:extLst>
              <a:ext uri="{FF2B5EF4-FFF2-40B4-BE49-F238E27FC236}">
                <a16:creationId xmlns:a16="http://schemas.microsoft.com/office/drawing/2014/main" id="{80836857-8C8F-41D7-29CF-D4B549F97798}"/>
              </a:ext>
            </a:extLst>
          </p:cNvPr>
          <p:cNvSpPr txBox="1">
            <a:spLocks noChangeArrowheads="1"/>
          </p:cNvSpPr>
          <p:nvPr/>
        </p:nvSpPr>
        <p:spPr bwMode="auto">
          <a:xfrm>
            <a:off x="1054800" y="1195200"/>
            <a:ext cx="9865736" cy="63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研究方案</a:t>
            </a:r>
            <a:endParaRPr lang="en-US" altLang="zh-CN" b="0" dirty="0">
              <a:solidFill>
                <a:srgbClr val="0000FF"/>
              </a:solidFill>
              <a:ea typeface="黑体" panose="02010609060101010101" pitchFamily="49" charset="-122"/>
            </a:endParaRPr>
          </a:p>
        </p:txBody>
      </p:sp>
      <p:graphicFrame>
        <p:nvGraphicFramePr>
          <p:cNvPr id="8" name="对象 7">
            <a:extLst>
              <a:ext uri="{FF2B5EF4-FFF2-40B4-BE49-F238E27FC236}">
                <a16:creationId xmlns:a16="http://schemas.microsoft.com/office/drawing/2014/main" id="{894EABC7-1514-E70C-7357-FB769D1F8C8A}"/>
              </a:ext>
            </a:extLst>
          </p:cNvPr>
          <p:cNvGraphicFramePr>
            <a:graphicFrameLocks noChangeAspect="1"/>
          </p:cNvGraphicFramePr>
          <p:nvPr>
            <p:extLst>
              <p:ext uri="{D42A27DB-BD31-4B8C-83A1-F6EECF244321}">
                <p14:modId xmlns:p14="http://schemas.microsoft.com/office/powerpoint/2010/main" val="2317500666"/>
              </p:ext>
            </p:extLst>
          </p:nvPr>
        </p:nvGraphicFramePr>
        <p:xfrm>
          <a:off x="3575720" y="1810401"/>
          <a:ext cx="5688632" cy="4625548"/>
        </p:xfrm>
        <a:graphic>
          <a:graphicData uri="http://schemas.openxmlformats.org/presentationml/2006/ole">
            <mc:AlternateContent xmlns:mc="http://schemas.openxmlformats.org/markup-compatibility/2006">
              <mc:Choice xmlns:v="urn:schemas-microsoft-com:vml" Requires="v">
                <p:oleObj name="Visio" r:id="rId2" imgW="3840583" imgH="3124368" progId="Visio.Drawing.15">
                  <p:embed/>
                </p:oleObj>
              </mc:Choice>
              <mc:Fallback>
                <p:oleObj name="Visio" r:id="rId2" imgW="3840583" imgH="3124368"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1810401"/>
                        <a:ext cx="5688632" cy="4625548"/>
                      </a:xfrm>
                      <a:prstGeom prst="rect">
                        <a:avLst/>
                      </a:prstGeom>
                      <a:noFill/>
                    </p:spPr>
                  </p:pic>
                </p:oleObj>
              </mc:Fallback>
            </mc:AlternateContent>
          </a:graphicData>
        </a:graphic>
      </p:graphicFrame>
    </p:spTree>
    <p:extLst>
      <p:ext uri="{BB962C8B-B14F-4D97-AF65-F5344CB8AC3E}">
        <p14:creationId xmlns:p14="http://schemas.microsoft.com/office/powerpoint/2010/main" val="154688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F445B597-6B59-4202-8FEB-EB402BC75F75}"/>
              </a:ext>
            </a:extLst>
          </p:cNvPr>
          <p:cNvSpPr>
            <a:spLocks noGrp="1"/>
          </p:cNvSpPr>
          <p:nvPr>
            <p:ph type="sldNum" sz="quarter" idx="11"/>
          </p:nvPr>
        </p:nvSpPr>
        <p:spPr>
          <a:xfrm>
            <a:off x="1" y="6491287"/>
            <a:ext cx="711200" cy="366713"/>
          </a:xfrm>
        </p:spPr>
        <p:txBody>
          <a:bodyPr/>
          <a:lstStyle/>
          <a:p>
            <a:pPr>
              <a:defRPr/>
            </a:pPr>
            <a:fld id="{95584045-8D34-47A5-81B9-53AE2D9309B4}" type="slidenum">
              <a:rPr lang="en-US" altLang="zh-CN" smtClean="0"/>
              <a:pPr>
                <a:defRPr/>
              </a:pPr>
              <a:t>8</a:t>
            </a:fld>
            <a:endParaRPr lang="en-US" altLang="zh-CN"/>
          </a:p>
        </p:txBody>
      </p:sp>
      <p:graphicFrame>
        <p:nvGraphicFramePr>
          <p:cNvPr id="4" name="图示 3">
            <a:extLst>
              <a:ext uri="{FF2B5EF4-FFF2-40B4-BE49-F238E27FC236}">
                <a16:creationId xmlns:a16="http://schemas.microsoft.com/office/drawing/2014/main" id="{3A06C755-ECD9-9FD1-B90B-94FBF54FA4C4}"/>
              </a:ext>
            </a:extLst>
          </p:cNvPr>
          <p:cNvGraphicFramePr/>
          <p:nvPr>
            <p:extLst>
              <p:ext uri="{D42A27DB-BD31-4B8C-83A1-F6EECF244321}">
                <p14:modId xmlns:p14="http://schemas.microsoft.com/office/powerpoint/2010/main" val="1936124124"/>
              </p:ext>
            </p:extLst>
          </p:nvPr>
        </p:nvGraphicFramePr>
        <p:xfrm>
          <a:off x="2351584" y="2060848"/>
          <a:ext cx="7488832" cy="388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6">
            <a:extLst>
              <a:ext uri="{FF2B5EF4-FFF2-40B4-BE49-F238E27FC236}">
                <a16:creationId xmlns:a16="http://schemas.microsoft.com/office/drawing/2014/main" id="{909EBD0A-BBB5-04F4-3AAB-7807CC3BB5BE}"/>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第二部分</a:t>
            </a:r>
          </a:p>
        </p:txBody>
      </p:sp>
    </p:spTree>
    <p:extLst>
      <p:ext uri="{BB962C8B-B14F-4D97-AF65-F5344CB8AC3E}">
        <p14:creationId xmlns:p14="http://schemas.microsoft.com/office/powerpoint/2010/main" val="61908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8AF46F-3017-EEE5-9B1D-C5F7FBC782FB}"/>
              </a:ext>
            </a:extLst>
          </p:cNvPr>
          <p:cNvSpPr>
            <a:spLocks noGrp="1"/>
          </p:cNvSpPr>
          <p:nvPr>
            <p:ph type="sldNum" sz="quarter" idx="11"/>
          </p:nvPr>
        </p:nvSpPr>
        <p:spPr/>
        <p:txBody>
          <a:bodyPr/>
          <a:lstStyle/>
          <a:p>
            <a:pPr>
              <a:defRPr/>
            </a:pPr>
            <a:fld id="{95584045-8D34-47A5-81B9-53AE2D9309B4}" type="slidenum">
              <a:rPr lang="en-US" altLang="zh-CN" smtClean="0"/>
              <a:pPr>
                <a:defRPr/>
              </a:pPr>
              <a:t>9</a:t>
            </a:fld>
            <a:endParaRPr lang="en-US" altLang="zh-CN"/>
          </a:p>
        </p:txBody>
      </p:sp>
      <p:sp>
        <p:nvSpPr>
          <p:cNvPr id="7" name="TextBox 9">
            <a:extLst>
              <a:ext uri="{FF2B5EF4-FFF2-40B4-BE49-F238E27FC236}">
                <a16:creationId xmlns:a16="http://schemas.microsoft.com/office/drawing/2014/main" id="{E45201BC-50AC-D91E-7113-3A50C1AD97AA}"/>
              </a:ext>
            </a:extLst>
          </p:cNvPr>
          <p:cNvSpPr txBox="1">
            <a:spLocks noChangeArrowheads="1"/>
          </p:cNvSpPr>
          <p:nvPr/>
        </p:nvSpPr>
        <p:spPr bwMode="auto">
          <a:xfrm>
            <a:off x="1054800" y="1195200"/>
            <a:ext cx="5185216" cy="552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628650" indent="-2667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265" lvl="2" indent="-342265" algn="just" eaLnBrk="1" fontAlgn="auto" hangingPunct="1">
              <a:lnSpc>
                <a:spcPct val="170000"/>
              </a:lnSpc>
              <a:spcBef>
                <a:spcPts val="600"/>
              </a:spcBef>
              <a:spcAft>
                <a:spcPts val="0"/>
              </a:spcAft>
              <a:buClr>
                <a:srgbClr val="FF0000"/>
              </a:buClr>
              <a:buFont typeface="Wingdings" panose="05000000000000000000" pitchFamily="2" charset="2"/>
              <a:buChar char="Ø"/>
              <a:defRPr/>
            </a:pPr>
            <a:r>
              <a:rPr lang="zh-CN" altLang="en-US" b="0" dirty="0">
                <a:solidFill>
                  <a:srgbClr val="0000FF"/>
                </a:solidFill>
                <a:ea typeface="黑体" panose="02010609060101010101" pitchFamily="49" charset="-122"/>
              </a:rPr>
              <a:t>煤矿井下钻进过程工艺分析</a:t>
            </a: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全液压坑道钻机</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给进系统</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  </a:t>
            </a:r>
            <a:r>
              <a:rPr lang="en-US" altLang="zh-CN"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 </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给进速度</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回转系统 </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 </a:t>
            </a:r>
            <a:r>
              <a:rPr lang="en-US" altLang="zh-CN"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a:t>
            </a:r>
            <a:r>
              <a:rPr lang="en-US" altLang="zh-CN" sz="1800" b="0" dirty="0">
                <a:solidFill>
                  <a:srgbClr val="003366"/>
                </a:solidFill>
                <a:latin typeface="Calibri"/>
                <a:ea typeface="黑体" panose="02010609060101010101" pitchFamily="49" charset="-122"/>
                <a:cs typeface="Times New Roman" panose="02020603050405020304" pitchFamily="18" charset="0"/>
                <a:sym typeface="+mn-ea"/>
              </a:rPr>
              <a:t> </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回转速度</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煤矿井下钻进过程</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钻头破碎煤岩</a:t>
            </a:r>
            <a:endParaRPr lang="en-US" altLang="zh-CN" sz="1800" b="0" dirty="0">
              <a:solidFill>
                <a:srgbClr val="EE0000"/>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冲洗介质排出煤岩屑</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钻机加卸钻杆</a:t>
            </a:r>
            <a:endParaRPr lang="en-US" altLang="zh-CN" sz="1800" b="0" dirty="0">
              <a:solidFill>
                <a:srgbClr val="FF0000"/>
              </a:solidFill>
              <a:latin typeface="Calibri"/>
              <a:ea typeface="黑体" panose="02010609060101010101" pitchFamily="49" charset="-122"/>
              <a:cs typeface="Times New Roman" panose="02020603050405020304" pitchFamily="18" charset="0"/>
            </a:endParaRPr>
          </a:p>
          <a:p>
            <a:pPr lvl="1" eaLnBrk="1" hangingPunct="1">
              <a:lnSpc>
                <a:spcPct val="150000"/>
              </a:lnSpc>
              <a:spcBef>
                <a:spcPts val="0"/>
              </a:spcBef>
              <a:spcAft>
                <a:spcPts val="600"/>
              </a:spcAft>
              <a:buClr>
                <a:srgbClr val="FF0000"/>
              </a:buClr>
              <a:buSzPct val="75000"/>
              <a:buFont typeface="Wingdings" panose="05000000000000000000" pitchFamily="2" charset="2"/>
              <a:buChar char="p"/>
              <a:defRPr/>
            </a:pPr>
            <a:r>
              <a:rPr lang="zh-CN" altLang="en-US" sz="1800" b="0" dirty="0">
                <a:solidFill>
                  <a:srgbClr val="003366"/>
                </a:solidFill>
                <a:latin typeface="Calibri"/>
                <a:ea typeface="黑体" panose="02010609060101010101" pitchFamily="49" charset="-122"/>
                <a:cs typeface="Times New Roman" panose="02020603050405020304" pitchFamily="18" charset="0"/>
              </a:rPr>
              <a:t>控制模式</a:t>
            </a:r>
            <a:endParaRPr lang="en-US" altLang="zh-CN" sz="1800" b="0" dirty="0">
              <a:solidFill>
                <a:srgbClr val="003366"/>
              </a:solidFill>
              <a:latin typeface="Calibri"/>
              <a:ea typeface="黑体" panose="02010609060101010101" pitchFamily="49" charset="-122"/>
              <a:cs typeface="Times New Roman" panose="02020603050405020304" pitchFamily="18" charset="0"/>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开环控制 </a:t>
            </a:r>
            <a:r>
              <a:rPr lang="en-US" altLang="zh-CN"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 </a:t>
            </a:r>
            <a:r>
              <a:rPr lang="zh-CN" altLang="en-US"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只注重效率，忽略安全</a:t>
            </a:r>
            <a:endParaRPr lang="en-US" altLang="zh-CN" sz="1800" b="0" dirty="0">
              <a:solidFill>
                <a:srgbClr val="003366"/>
              </a:solidFill>
              <a:latin typeface="Calibri"/>
              <a:ea typeface="黑体" panose="02010609060101010101" pitchFamily="49" charset="-122"/>
              <a:cs typeface="Times New Roman" panose="02020603050405020304" pitchFamily="18" charset="0"/>
              <a:sym typeface="+mn-ea"/>
            </a:endParaRPr>
          </a:p>
          <a:p>
            <a:pPr marL="1137150" lvl="3" indent="-285750" eaLnBrk="1" hangingPunct="1">
              <a:lnSpc>
                <a:spcPct val="150000"/>
              </a:lnSpc>
              <a:spcBef>
                <a:spcPts val="0"/>
              </a:spcBef>
              <a:spcAft>
                <a:spcPts val="600"/>
              </a:spcAft>
              <a:buClr>
                <a:srgbClr val="FF0000"/>
              </a:buClr>
              <a:buSzPct val="75000"/>
              <a:buFont typeface="Wingdings" panose="05000000000000000000" pitchFamily="2" charset="2"/>
              <a:buChar char="ü"/>
              <a:defRPr/>
            </a:pPr>
            <a:r>
              <a:rPr lang="zh-CN" altLang="en-US" sz="1800" b="0" dirty="0">
                <a:solidFill>
                  <a:srgbClr val="EE0000"/>
                </a:solidFill>
                <a:latin typeface="Calibri"/>
                <a:ea typeface="黑体" panose="02010609060101010101" pitchFamily="49" charset="-122"/>
                <a:cs typeface="Times New Roman" panose="02020603050405020304" pitchFamily="18" charset="0"/>
                <a:sym typeface="+mn-ea"/>
              </a:rPr>
              <a:t>闭环控制</a:t>
            </a:r>
            <a:r>
              <a:rPr lang="zh-CN" altLang="en-US" sz="1800" b="0" dirty="0">
                <a:solidFill>
                  <a:srgbClr val="003366"/>
                </a:solidFill>
                <a:latin typeface="Calibri"/>
                <a:ea typeface="黑体" panose="02010609060101010101" pitchFamily="49" charset="-122"/>
                <a:cs typeface="Times New Roman" panose="02020603050405020304" pitchFamily="18" charset="0"/>
                <a:sym typeface="+mn-ea"/>
              </a:rPr>
              <a:t> </a:t>
            </a:r>
            <a:r>
              <a:rPr lang="en-US" altLang="zh-CN"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 </a:t>
            </a:r>
            <a:r>
              <a:rPr lang="zh-CN" altLang="en-US"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兼顾效率和安全</a:t>
            </a:r>
            <a:endParaRPr lang="en-US" altLang="zh-CN" sz="1800" b="0" dirty="0">
              <a:solidFill>
                <a:srgbClr val="FF0000"/>
              </a:solidFill>
              <a:latin typeface="Calibri"/>
              <a:ea typeface="黑体" panose="02010609060101010101" pitchFamily="49" charset="-122"/>
              <a:cs typeface="Times New Roman" panose="02020603050405020304" pitchFamily="18" charset="0"/>
            </a:endParaRPr>
          </a:p>
        </p:txBody>
      </p:sp>
      <p:sp>
        <p:nvSpPr>
          <p:cNvPr id="6" name="Text Box 6">
            <a:extLst>
              <a:ext uri="{FF2B5EF4-FFF2-40B4-BE49-F238E27FC236}">
                <a16:creationId xmlns:a16="http://schemas.microsoft.com/office/drawing/2014/main" id="{E191FA40-4518-C5E8-5C8C-9FBA34039225}"/>
              </a:ext>
            </a:extLst>
          </p:cNvPr>
          <p:cNvSpPr txBox="1">
            <a:spLocks noChangeArrowheads="1"/>
          </p:cNvSpPr>
          <p:nvPr/>
        </p:nvSpPr>
        <p:spPr bwMode="auto">
          <a:xfrm>
            <a:off x="1055440" y="542508"/>
            <a:ext cx="8458200" cy="646331"/>
          </a:xfrm>
          <a:prstGeom prst="rect">
            <a:avLst/>
          </a:prstGeom>
          <a:noFill/>
          <a:ln w="9525">
            <a:noFill/>
            <a:miter lim="800000"/>
            <a:headEnd/>
            <a:tailEnd/>
          </a:ln>
        </p:spPr>
        <p:txBody>
          <a:bodyPr wrap="square">
            <a:spAutoFit/>
          </a:bodyPr>
          <a:lstStyle/>
          <a:p>
            <a:r>
              <a:rPr kumimoji="1" lang="zh-CN" altLang="en-US" sz="3600" dirty="0">
                <a:latin typeface="Times New Roman" panose="02020603050405020304" pitchFamily="18" charset="0"/>
                <a:ea typeface="楷体" pitchFamily="49" charset="-122"/>
                <a:cs typeface="Times New Roman" panose="02020603050405020304" pitchFamily="18" charset="0"/>
              </a:rPr>
              <a:t>煤岩强度感知模型</a:t>
            </a:r>
          </a:p>
        </p:txBody>
      </p:sp>
      <p:sp>
        <p:nvSpPr>
          <p:cNvPr id="34" name="Rectangle 4">
            <a:extLst>
              <a:ext uri="{FF2B5EF4-FFF2-40B4-BE49-F238E27FC236}">
                <a16:creationId xmlns:a16="http://schemas.microsoft.com/office/drawing/2014/main" id="{2C5E10DA-BC79-5ED1-B94B-E0B48D2CC07D}"/>
              </a:ext>
            </a:extLst>
          </p:cNvPr>
          <p:cNvSpPr>
            <a:spLocks noChangeArrowheads="1"/>
          </p:cNvSpPr>
          <p:nvPr/>
        </p:nvSpPr>
        <p:spPr bwMode="auto">
          <a:xfrm>
            <a:off x="1631504" y="9807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 name="对象 34">
            <a:extLst>
              <a:ext uri="{FF2B5EF4-FFF2-40B4-BE49-F238E27FC236}">
                <a16:creationId xmlns:a16="http://schemas.microsoft.com/office/drawing/2014/main" id="{85821079-CB87-C941-4A1A-5CC0B49D5306}"/>
              </a:ext>
            </a:extLst>
          </p:cNvPr>
          <p:cNvGraphicFramePr>
            <a:graphicFrameLocks noChangeAspect="1"/>
          </p:cNvGraphicFramePr>
          <p:nvPr>
            <p:extLst>
              <p:ext uri="{D42A27DB-BD31-4B8C-83A1-F6EECF244321}">
                <p14:modId xmlns:p14="http://schemas.microsoft.com/office/powerpoint/2010/main" val="2672614786"/>
              </p:ext>
            </p:extLst>
          </p:nvPr>
        </p:nvGraphicFramePr>
        <p:xfrm>
          <a:off x="5519936" y="2059968"/>
          <a:ext cx="6824365" cy="3324962"/>
        </p:xfrm>
        <a:graphic>
          <a:graphicData uri="http://schemas.openxmlformats.org/presentationml/2006/ole">
            <mc:AlternateContent xmlns:mc="http://schemas.openxmlformats.org/markup-compatibility/2006">
              <mc:Choice xmlns:v="urn:schemas-microsoft-com:vml" Requires="v">
                <p:oleObj name="Visio" r:id="rId2" imgW="4286055" imgH="2085898" progId="Visio.Drawing.15">
                  <p:embed/>
                </p:oleObj>
              </mc:Choice>
              <mc:Fallback>
                <p:oleObj name="Visio" r:id="rId2" imgW="4286055" imgH="2085898"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2059968"/>
                        <a:ext cx="6824365" cy="3324962"/>
                      </a:xfrm>
                      <a:prstGeom prst="rect">
                        <a:avLst/>
                      </a:prstGeom>
                      <a:noFill/>
                    </p:spPr>
                  </p:pic>
                </p:oleObj>
              </mc:Fallback>
            </mc:AlternateContent>
          </a:graphicData>
        </a:graphic>
      </p:graphicFrame>
      <p:sp>
        <p:nvSpPr>
          <p:cNvPr id="39" name="文本框 38">
            <a:extLst>
              <a:ext uri="{FF2B5EF4-FFF2-40B4-BE49-F238E27FC236}">
                <a16:creationId xmlns:a16="http://schemas.microsoft.com/office/drawing/2014/main" id="{1BEBB12F-AA46-C324-1EC5-AB537312061F}"/>
              </a:ext>
            </a:extLst>
          </p:cNvPr>
          <p:cNvSpPr txBox="1"/>
          <p:nvPr/>
        </p:nvSpPr>
        <p:spPr>
          <a:xfrm>
            <a:off x="7507680" y="5589240"/>
            <a:ext cx="3621448" cy="369332"/>
          </a:xfrm>
          <a:prstGeom prst="rect">
            <a:avLst/>
          </a:prstGeom>
          <a:noFill/>
        </p:spPr>
        <p:txBody>
          <a:bodyPr wrap="square">
            <a:spAutoFit/>
          </a:bodyPr>
          <a:lstStyle/>
          <a:p>
            <a:r>
              <a:rPr lang="zh-CN" altLang="en-US"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图</a:t>
            </a:r>
            <a:r>
              <a:rPr lang="en-US" altLang="zh-CN"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  </a:t>
            </a:r>
            <a:r>
              <a:rPr lang="zh-CN" altLang="en-US" sz="1800" b="0" dirty="0">
                <a:solidFill>
                  <a:srgbClr val="003366"/>
                </a:solidFill>
                <a:latin typeface="Calibri"/>
                <a:ea typeface="黑体" panose="02010609060101010101" pitchFamily="49" charset="-122"/>
                <a:cs typeface="Times New Roman" panose="02020603050405020304" pitchFamily="18" charset="0"/>
                <a:sym typeface="Wingdings" panose="05000000000000000000" pitchFamily="2" charset="2"/>
              </a:rPr>
              <a:t>煤矿井下钻进过程的示意图</a:t>
            </a:r>
            <a:endParaRPr lang="zh-CN" altLang="en-US" dirty="0"/>
          </a:p>
        </p:txBody>
      </p:sp>
    </p:spTree>
    <p:extLst>
      <p:ext uri="{BB962C8B-B14F-4D97-AF65-F5344CB8AC3E}">
        <p14:creationId xmlns:p14="http://schemas.microsoft.com/office/powerpoint/2010/main" val="3011534648"/>
      </p:ext>
    </p:extLst>
  </p:cSld>
  <p:clrMapOvr>
    <a:masterClrMapping/>
  </p:clrMapOvr>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dash"/>
          <a:miter lim="800000"/>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2400" b="0" i="0" u="none" strike="noStrike" cap="none" normalizeH="0" baseline="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Pct val="75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72368</TotalTime>
  <Words>3548</Words>
  <Application>Microsoft Office PowerPoint</Application>
  <PresentationFormat>宽屏</PresentationFormat>
  <Paragraphs>674</Paragraphs>
  <Slides>40</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40</vt:i4>
      </vt:variant>
    </vt:vector>
  </HeadingPairs>
  <TitlesOfParts>
    <vt:vector size="53" baseType="lpstr">
      <vt:lpstr>Times  New Roman</vt:lpstr>
      <vt:lpstr>黑体</vt:lpstr>
      <vt:lpstr>楷体</vt:lpstr>
      <vt:lpstr>楷体_GB2312</vt:lpstr>
      <vt:lpstr>微软雅黑</vt:lpstr>
      <vt:lpstr>Arial</vt:lpstr>
      <vt:lpstr>Calibri</vt:lpstr>
      <vt:lpstr>Times New Roman</vt:lpstr>
      <vt:lpstr>Wingdings</vt:lpstr>
      <vt:lpstr>Capsules</vt:lpstr>
      <vt:lpstr>Visio</vt:lpstr>
      <vt:lpstr>Equation</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Vector Zeng</cp:lastModifiedBy>
  <cp:revision>4557</cp:revision>
  <cp:lastPrinted>2023-06-03T01:33:39Z</cp:lastPrinted>
  <dcterms:created xsi:type="dcterms:W3CDTF">1601-01-01T00:00:00Z</dcterms:created>
  <dcterms:modified xsi:type="dcterms:W3CDTF">2025-06-11T08:11:21Z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